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2192000" cy="6858000"/>
  <p:notesSz cx="6858000" cy="9144000"/>
  <p:embeddedFontLst>
    <p:embeddedFont>
      <p:font typeface="Calibri" panose="020F0502020204030204" pitchFamily="34" charset="0"/>
      <p:regular r:id="rId30"/>
      <p:bold r:id="rId31"/>
      <p:italic r:id="rId32"/>
      <p:boldItalic r:id="rId33"/>
    </p:embeddedFont>
    <p:embeddedFont>
      <p:font typeface="Lato" panose="020B060402020202020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1819">
          <p15:clr>
            <a:srgbClr val="A4A3A4"/>
          </p15:clr>
        </p15:guide>
        <p15:guide id="2" pos="2845">
          <p15:clr>
            <a:srgbClr val="A4A3A4"/>
          </p15:clr>
        </p15:guide>
        <p15:guide id="3" pos="6540">
          <p15:clr>
            <a:srgbClr val="A4A3A4"/>
          </p15:clr>
        </p15:guide>
        <p15:guide id="4" pos="5512">
          <p15:clr>
            <a:srgbClr val="A4A3A4"/>
          </p15:clr>
        </p15:guide>
        <p15:guide id="5" orient="horz" pos="2160">
          <p15:clr>
            <a:srgbClr val="A4A3A4"/>
          </p15:clr>
        </p15:guide>
        <p15:guide id="6" orient="horz" pos="2904">
          <p15:clr>
            <a:srgbClr val="A4A3A4"/>
          </p15:clr>
        </p15:guide>
        <p15:guide id="7" pos="1346">
          <p15:clr>
            <a:srgbClr val="A4A3A4"/>
          </p15:clr>
        </p15:guide>
        <p15:guide id="8" pos="298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60"/>
      </p:cViewPr>
      <p:guideLst>
        <p:guide pos="1819"/>
        <p:guide pos="2845"/>
        <p:guide pos="6540"/>
        <p:guide pos="5512"/>
        <p:guide orient="horz" pos="2160"/>
        <p:guide orient="horz" pos="2904"/>
        <p:guide pos="1346"/>
        <p:guide pos="298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 name="Google Shape;8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6" name="Google Shape;15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5" name="Google Shape;16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2" name="Google Shape;17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1" name="Google Shape;18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0" name="Google Shape;19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3" name="Google Shape;20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2" name="Google Shape;24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1" name="Google Shape;25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0" name="Google Shape;26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 name="Google Shape;9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5" name="Google Shape;27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3" name="Google Shape;28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1" name="Google Shape;311;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9" name="Google Shape;33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3" name="Google Shape;363;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0" name="Google Shape;37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7" name="Google Shape;377;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 name="Google Shape;10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 name="Google Shape;10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2" name="Google Shape;12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 name="Google Shape;12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5" name="Google Shape;13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2" name="Google Shape;14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9" name="Google Shape;14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
        <p:cNvGrpSpPr/>
        <p:nvPr/>
      </p:nvGrpSpPr>
      <p:grpSpPr>
        <a:xfrm>
          <a:off x="0" y="0"/>
          <a:ext cx="0" cy="0"/>
          <a:chOff x="0" y="0"/>
          <a:chExt cx="0" cy="0"/>
        </a:xfrm>
      </p:grpSpPr>
      <p:sp>
        <p:nvSpPr>
          <p:cNvPr id="17" name="Google Shape;17;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
        <p:cNvGrpSpPr/>
        <p:nvPr/>
      </p:nvGrpSpPr>
      <p:grpSpPr>
        <a:xfrm>
          <a:off x="0" y="0"/>
          <a:ext cx="0" cy="0"/>
          <a:chOff x="0" y="0"/>
          <a:chExt cx="0" cy="0"/>
        </a:xfrm>
      </p:grpSpPr>
      <p:sp>
        <p:nvSpPr>
          <p:cNvPr id="21" name="Google Shape;21;p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3" name="Google Shape;23;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5" name="Google Shape;35;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2" name="Google Shape;62;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9" name="Google Shape;69;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13">
            <a:alphaModFix/>
          </a:blip>
          <a:srcRect/>
          <a:stretch/>
        </p:blipFill>
        <p:spPr>
          <a:xfrm>
            <a:off x="1588" y="1588"/>
            <a:ext cx="1588" cy="1588"/>
          </a:xfrm>
          <a:prstGeom prst="rect">
            <a:avLst/>
          </a:prstGeom>
          <a:noFill/>
          <a:ln>
            <a:noFill/>
          </a:ln>
        </p:spPr>
      </p:pic>
      <p:sp>
        <p:nvSpPr>
          <p:cNvPr id="11" name="Google Shape;11;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 name="Google Shape;12;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0.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3"/>
          <p:cNvPicPr preferRelativeResize="0"/>
          <p:nvPr/>
        </p:nvPicPr>
        <p:blipFill rotWithShape="1">
          <a:blip r:embed="rId3">
            <a:alphaModFix/>
          </a:blip>
          <a:srcRect/>
          <a:stretch/>
        </p:blipFill>
        <p:spPr>
          <a:xfrm>
            <a:off x="1588" y="1588"/>
            <a:ext cx="1588" cy="1588"/>
          </a:xfrm>
          <a:prstGeom prst="rect">
            <a:avLst/>
          </a:prstGeom>
          <a:noFill/>
          <a:ln>
            <a:noFill/>
          </a:ln>
        </p:spPr>
      </p:pic>
      <p:sp>
        <p:nvSpPr>
          <p:cNvPr id="90" name="Google Shape;90;p13"/>
          <p:cNvSpPr txBox="1"/>
          <p:nvPr/>
        </p:nvSpPr>
        <p:spPr>
          <a:xfrm>
            <a:off x="415599" y="2808668"/>
            <a:ext cx="11360802" cy="868651"/>
          </a:xfrm>
          <a:prstGeom prst="rect">
            <a:avLst/>
          </a:prstGeom>
          <a:noFill/>
          <a:ln>
            <a:noFill/>
          </a:ln>
        </p:spPr>
        <p:txBody>
          <a:bodyPr spcFirstLastPara="1" wrap="square" lIns="91400" tIns="91400" rIns="91400" bIns="91400" anchor="ctr" anchorCtr="0">
            <a:noAutofit/>
          </a:bodyPr>
          <a:lstStyle/>
          <a:p>
            <a:pPr marL="0" marR="0" lvl="0" indent="0" algn="ctr" rtl="0">
              <a:lnSpc>
                <a:spcPct val="100000"/>
              </a:lnSpc>
              <a:spcBef>
                <a:spcPts val="0"/>
              </a:spcBef>
              <a:spcAft>
                <a:spcPts val="0"/>
              </a:spcAft>
              <a:buClr>
                <a:srgbClr val="000000"/>
              </a:buClr>
              <a:buSzPts val="4500"/>
              <a:buFont typeface="Arial"/>
              <a:buNone/>
            </a:pPr>
            <a:r>
              <a:rPr lang="en-US" sz="4500" b="0" i="0" u="none" strike="noStrike" cap="none">
                <a:solidFill>
                  <a:srgbClr val="F4AB35"/>
                </a:solidFill>
                <a:latin typeface="Lato"/>
                <a:ea typeface="Lato"/>
                <a:cs typeface="Lato"/>
                <a:sym typeface="Lato"/>
              </a:rPr>
              <a:t>Data Analytics Using Tableau </a:t>
            </a:r>
            <a:endParaRPr sz="4500" b="0" i="0" u="none" strike="noStrike" cap="none">
              <a:solidFill>
                <a:srgbClr val="F4AB35"/>
              </a:solidFill>
              <a:latin typeface="Lato"/>
              <a:ea typeface="Lato"/>
              <a:cs typeface="Lato"/>
              <a:sym typeface="Lato"/>
            </a:endParaRPr>
          </a:p>
        </p:txBody>
      </p:sp>
      <p:sp>
        <p:nvSpPr>
          <p:cNvPr id="91" name="Google Shape;91;p13"/>
          <p:cNvSpPr txBox="1"/>
          <p:nvPr/>
        </p:nvSpPr>
        <p:spPr>
          <a:xfrm>
            <a:off x="415599" y="3628032"/>
            <a:ext cx="11360802" cy="615521"/>
          </a:xfrm>
          <a:prstGeom prst="rect">
            <a:avLst/>
          </a:prstGeom>
          <a:noFill/>
          <a:ln>
            <a:noFill/>
          </a:ln>
        </p:spPr>
        <p:txBody>
          <a:bodyPr spcFirstLastPara="1" wrap="square" lIns="91400" tIns="91400" rIns="91400" bIns="91400" anchor="ctr" anchorCtr="0">
            <a:noAutofit/>
          </a:bodyPr>
          <a:lstStyle/>
          <a:p>
            <a:pPr marL="342900" marR="0" lvl="0" indent="-228600" algn="ctr" rtl="0">
              <a:lnSpc>
                <a:spcPct val="100000"/>
              </a:lnSpc>
              <a:spcBef>
                <a:spcPts val="0"/>
              </a:spcBef>
              <a:spcAft>
                <a:spcPts val="0"/>
              </a:spcAft>
              <a:buClr>
                <a:srgbClr val="000000"/>
              </a:buClr>
              <a:buSzPts val="2800"/>
              <a:buFont typeface="Arial"/>
              <a:buNone/>
            </a:pPr>
            <a:r>
              <a:rPr lang="en-US" sz="2800" b="0" i="0" u="none" strike="noStrike" cap="none">
                <a:solidFill>
                  <a:srgbClr val="5A5A5A"/>
                </a:solidFill>
                <a:latin typeface="Lato"/>
                <a:ea typeface="Lato"/>
                <a:cs typeface="Lato"/>
                <a:sym typeface="Lato"/>
              </a:rPr>
              <a:t>(A Step Towards Data Science)</a:t>
            </a:r>
            <a:endParaRPr sz="2800" b="0" i="0" u="none" strike="noStrike" cap="none">
              <a:solidFill>
                <a:srgbClr val="5A5A5A"/>
              </a:solidFill>
              <a:latin typeface="Lato"/>
              <a:ea typeface="Lato"/>
              <a:cs typeface="Lato"/>
              <a:sym typeface="Lato"/>
            </a:endParaRPr>
          </a:p>
        </p:txBody>
      </p:sp>
      <p:pic>
        <p:nvPicPr>
          <p:cNvPr id="92" name="Google Shape;92;p13"/>
          <p:cNvPicPr preferRelativeResize="0"/>
          <p:nvPr/>
        </p:nvPicPr>
        <p:blipFill rotWithShape="1">
          <a:blip r:embed="rId4">
            <a:alphaModFix/>
          </a:blip>
          <a:srcRect t="43536" b="8600"/>
          <a:stretch/>
        </p:blipFill>
        <p:spPr>
          <a:xfrm>
            <a:off x="7802666" y="5464639"/>
            <a:ext cx="3629679" cy="8686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2"/>
          <p:cNvSpPr txBox="1"/>
          <p:nvPr/>
        </p:nvSpPr>
        <p:spPr>
          <a:xfrm>
            <a:off x="1252220" y="204321"/>
            <a:ext cx="9687561" cy="461663"/>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Lato"/>
                <a:ea typeface="Lato"/>
                <a:cs typeface="Lato"/>
                <a:sym typeface="Lato"/>
              </a:rPr>
              <a:t>DATA VISUALISATION IS THE BEST WAY TO CONVEY CONCEPTS</a:t>
            </a:r>
            <a:endParaRPr sz="2400" b="0" i="0" u="none" strike="noStrike" cap="none">
              <a:solidFill>
                <a:srgbClr val="000000"/>
              </a:solidFill>
              <a:latin typeface="Lato"/>
              <a:ea typeface="Lato"/>
              <a:cs typeface="Lato"/>
              <a:sym typeface="Lato"/>
            </a:endParaRPr>
          </a:p>
        </p:txBody>
      </p:sp>
      <p:sp>
        <p:nvSpPr>
          <p:cNvPr id="159" name="Google Shape;159;p22"/>
          <p:cNvSpPr/>
          <p:nvPr/>
        </p:nvSpPr>
        <p:spPr>
          <a:xfrm>
            <a:off x="1505498" y="1392702"/>
            <a:ext cx="9181004" cy="4784880"/>
          </a:xfrm>
          <a:prstGeom prst="roundRect">
            <a:avLst>
              <a:gd name="adj" fmla="val 3765"/>
            </a:avLst>
          </a:prstGeom>
          <a:noFill/>
          <a:ln w="28575" cap="flat" cmpd="sng">
            <a:solidFill>
              <a:srgbClr val="F4AB35"/>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400"/>
              </a:spcBef>
              <a:spcAft>
                <a:spcPts val="400"/>
              </a:spcAft>
              <a:buClr>
                <a:srgbClr val="EE283C"/>
              </a:buClr>
              <a:buSzPts val="2000"/>
              <a:buFont typeface="Arial"/>
              <a:buNone/>
            </a:pPr>
            <a:endParaRPr sz="2000" b="0" i="0" u="none" strike="noStrike" cap="none">
              <a:solidFill>
                <a:srgbClr val="000000"/>
              </a:solidFill>
              <a:latin typeface="Lato"/>
              <a:ea typeface="Lato"/>
              <a:cs typeface="Lato"/>
              <a:sym typeface="Lato"/>
            </a:endParaRPr>
          </a:p>
        </p:txBody>
      </p:sp>
      <p:grpSp>
        <p:nvGrpSpPr>
          <p:cNvPr id="160" name="Google Shape;160;p22"/>
          <p:cNvGrpSpPr/>
          <p:nvPr/>
        </p:nvGrpSpPr>
        <p:grpSpPr>
          <a:xfrm>
            <a:off x="1705400" y="2185484"/>
            <a:ext cx="8781202" cy="3199316"/>
            <a:chOff x="1999834" y="2180875"/>
            <a:chExt cx="8086877" cy="2946348"/>
          </a:xfrm>
        </p:grpSpPr>
        <p:pic>
          <p:nvPicPr>
            <p:cNvPr id="161" name="Google Shape;161;p22"/>
            <p:cNvPicPr preferRelativeResize="0"/>
            <p:nvPr/>
          </p:nvPicPr>
          <p:blipFill rotWithShape="1">
            <a:blip r:embed="rId3">
              <a:alphaModFix/>
            </a:blip>
            <a:srcRect r="4676" b="2675"/>
            <a:stretch/>
          </p:blipFill>
          <p:spPr>
            <a:xfrm>
              <a:off x="5876433" y="2180875"/>
              <a:ext cx="4210278" cy="2946348"/>
            </a:xfrm>
            <a:prstGeom prst="rect">
              <a:avLst/>
            </a:prstGeom>
            <a:noFill/>
            <a:ln>
              <a:noFill/>
            </a:ln>
          </p:spPr>
        </p:pic>
        <p:pic>
          <p:nvPicPr>
            <p:cNvPr id="162" name="Google Shape;162;p22" descr="Image result for kid eating noodles"/>
            <p:cNvPicPr preferRelativeResize="0"/>
            <p:nvPr/>
          </p:nvPicPr>
          <p:blipFill rotWithShape="1">
            <a:blip r:embed="rId4">
              <a:alphaModFix/>
            </a:blip>
            <a:srcRect b="7421"/>
            <a:stretch/>
          </p:blipFill>
          <p:spPr>
            <a:xfrm>
              <a:off x="1999834" y="2294563"/>
              <a:ext cx="3639666" cy="2718973"/>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500"/>
                                        <p:tgtEl>
                                          <p:spTgt spid="1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9"/>
                                        </p:tgtEl>
                                        <p:attrNameLst>
                                          <p:attrName>style.visibility</p:attrName>
                                        </p:attrNameLst>
                                      </p:cBhvr>
                                      <p:to>
                                        <p:strVal val="visible"/>
                                      </p:to>
                                    </p:set>
                                    <p:animEffect transition="in" filter="fade">
                                      <p:cBhvr>
                                        <p:cTn id="12" dur="500"/>
                                        <p:tgtEl>
                                          <p:spTgt spid="159"/>
                                        </p:tgtEl>
                                      </p:cBhvr>
                                    </p:animEffect>
                                  </p:childTnLst>
                                </p:cTn>
                              </p:par>
                              <p:par>
                                <p:cTn id="13" presetID="10" presetClass="entr" presetSubtype="0" fill="hold" nodeType="withEffect">
                                  <p:stCondLst>
                                    <p:cond delay="0"/>
                                  </p:stCondLst>
                                  <p:childTnLst>
                                    <p:set>
                                      <p:cBhvr>
                                        <p:cTn id="14" dur="1" fill="hold">
                                          <p:stCondLst>
                                            <p:cond delay="0"/>
                                          </p:stCondLst>
                                        </p:cTn>
                                        <p:tgtEl>
                                          <p:spTgt spid="160"/>
                                        </p:tgtEl>
                                        <p:attrNameLst>
                                          <p:attrName>style.visibility</p:attrName>
                                        </p:attrNameLst>
                                      </p:cBhvr>
                                      <p:to>
                                        <p:strVal val="visible"/>
                                      </p:to>
                                    </p:set>
                                    <p:animEffect transition="in" filter="fade">
                                      <p:cBhvr>
                                        <p:cTn id="15"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3"/>
          <p:cNvSpPr txBox="1"/>
          <p:nvPr/>
        </p:nvSpPr>
        <p:spPr>
          <a:xfrm>
            <a:off x="1252220" y="204321"/>
            <a:ext cx="9687561" cy="461663"/>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Lato"/>
                <a:ea typeface="Lato"/>
                <a:cs typeface="Lato"/>
                <a:sym typeface="Lato"/>
              </a:rPr>
              <a:t>IT PROMPTS CREATIVE DATA EXPLORATION</a:t>
            </a:r>
            <a:endParaRPr sz="2400" b="0" i="0" u="none" strike="noStrike" cap="none">
              <a:solidFill>
                <a:srgbClr val="000000"/>
              </a:solidFill>
              <a:latin typeface="Lato"/>
              <a:ea typeface="Lato"/>
              <a:cs typeface="Lato"/>
              <a:sym typeface="Lato"/>
            </a:endParaRPr>
          </a:p>
        </p:txBody>
      </p:sp>
      <p:sp>
        <p:nvSpPr>
          <p:cNvPr id="168" name="Google Shape;168;p23"/>
          <p:cNvSpPr/>
          <p:nvPr/>
        </p:nvSpPr>
        <p:spPr>
          <a:xfrm>
            <a:off x="1505498" y="1392702"/>
            <a:ext cx="9181004" cy="4784880"/>
          </a:xfrm>
          <a:prstGeom prst="roundRect">
            <a:avLst>
              <a:gd name="adj" fmla="val 3765"/>
            </a:avLst>
          </a:prstGeom>
          <a:noFill/>
          <a:ln w="28575" cap="flat" cmpd="sng">
            <a:solidFill>
              <a:srgbClr val="F4AB35"/>
            </a:solidFill>
            <a:prstDash val="solid"/>
            <a:round/>
            <a:headEnd type="none" w="sm" len="sm"/>
            <a:tailEnd type="none" w="sm" len="sm"/>
          </a:ln>
        </p:spPr>
        <p:txBody>
          <a:bodyPr spcFirstLastPara="1" wrap="square" lIns="45700" tIns="45700" rIns="45700" bIns="45700" anchor="t" anchorCtr="0">
            <a:noAutofit/>
          </a:bodyPr>
          <a:lstStyle/>
          <a:p>
            <a:pPr marL="0" marR="0" lvl="0" indent="0" algn="ctr" rtl="0">
              <a:lnSpc>
                <a:spcPct val="100000"/>
              </a:lnSpc>
              <a:spcBef>
                <a:spcPts val="400"/>
              </a:spcBef>
              <a:spcAft>
                <a:spcPts val="400"/>
              </a:spcAft>
              <a:buClr>
                <a:srgbClr val="EE283C"/>
              </a:buClr>
              <a:buSzPts val="1800"/>
              <a:buFont typeface="Arial"/>
              <a:buNone/>
            </a:pPr>
            <a:r>
              <a:rPr lang="en-US" sz="1800" b="1" i="0" u="none" strike="noStrike" cap="none" dirty="0">
                <a:solidFill>
                  <a:srgbClr val="000000"/>
                </a:solidFill>
                <a:latin typeface="Lato"/>
                <a:ea typeface="Lato"/>
                <a:cs typeface="Lato"/>
                <a:sym typeface="Lato"/>
              </a:rPr>
              <a:t>Financial Overview </a:t>
            </a:r>
            <a:r>
              <a:rPr lang="en-US" sz="1800" b="1" dirty="0">
                <a:latin typeface="Lato"/>
                <a:ea typeface="Lato"/>
                <a:cs typeface="Lato"/>
                <a:sym typeface="Lato"/>
              </a:rPr>
              <a:t>D</a:t>
            </a:r>
            <a:r>
              <a:rPr lang="en-US" sz="1800" b="1" i="0" u="none" strike="noStrike" cap="none" dirty="0">
                <a:solidFill>
                  <a:srgbClr val="000000"/>
                </a:solidFill>
                <a:latin typeface="Lato"/>
                <a:ea typeface="Lato"/>
                <a:cs typeface="Lato"/>
                <a:sym typeface="Lato"/>
              </a:rPr>
              <a:t>ashboard </a:t>
            </a:r>
            <a:endParaRPr sz="1400" b="0" i="0" u="none" strike="noStrike" cap="none" dirty="0">
              <a:solidFill>
                <a:srgbClr val="000000"/>
              </a:solidFill>
              <a:latin typeface="Arial"/>
              <a:ea typeface="Arial"/>
              <a:cs typeface="Arial"/>
              <a:sym typeface="Arial"/>
            </a:endParaRPr>
          </a:p>
        </p:txBody>
      </p:sp>
      <p:pic>
        <p:nvPicPr>
          <p:cNvPr id="169" name="Google Shape;169;p23"/>
          <p:cNvPicPr preferRelativeResize="0"/>
          <p:nvPr/>
        </p:nvPicPr>
        <p:blipFill rotWithShape="1">
          <a:blip r:embed="rId3">
            <a:alphaModFix/>
          </a:blip>
          <a:srcRect/>
          <a:stretch/>
        </p:blipFill>
        <p:spPr>
          <a:xfrm>
            <a:off x="1741645" y="2264230"/>
            <a:ext cx="8708710" cy="356434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7"/>
                                        </p:tgtEl>
                                        <p:attrNameLst>
                                          <p:attrName>style.visibility</p:attrName>
                                        </p:attrNameLst>
                                      </p:cBhvr>
                                      <p:to>
                                        <p:strVal val="visible"/>
                                      </p:to>
                                    </p:set>
                                    <p:animEffect transition="in" filter="fade">
                                      <p:cBhvr>
                                        <p:cTn id="7" dur="500"/>
                                        <p:tgtEl>
                                          <p:spTgt spid="1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8"/>
                                        </p:tgtEl>
                                        <p:attrNameLst>
                                          <p:attrName>style.visibility</p:attrName>
                                        </p:attrNameLst>
                                      </p:cBhvr>
                                      <p:to>
                                        <p:strVal val="visible"/>
                                      </p:to>
                                    </p:set>
                                    <p:animEffect transition="in" filter="fade">
                                      <p:cBhvr>
                                        <p:cTn id="12" dur="500"/>
                                        <p:tgtEl>
                                          <p:spTgt spid="168"/>
                                        </p:tgtEl>
                                      </p:cBhvr>
                                    </p:animEffect>
                                  </p:childTnLst>
                                </p:cTn>
                              </p:par>
                              <p:par>
                                <p:cTn id="13" presetID="10" presetClass="entr" presetSubtype="0" fill="hold" nodeType="withEffect">
                                  <p:stCondLst>
                                    <p:cond delay="0"/>
                                  </p:stCondLst>
                                  <p:childTnLst>
                                    <p:set>
                                      <p:cBhvr>
                                        <p:cTn id="14" dur="1" fill="hold">
                                          <p:stCondLst>
                                            <p:cond delay="0"/>
                                          </p:stCondLst>
                                        </p:cTn>
                                        <p:tgtEl>
                                          <p:spTgt spid="169"/>
                                        </p:tgtEl>
                                        <p:attrNameLst>
                                          <p:attrName>style.visibility</p:attrName>
                                        </p:attrNameLst>
                                      </p:cBhvr>
                                      <p:to>
                                        <p:strVal val="visible"/>
                                      </p:to>
                                    </p:set>
                                    <p:animEffect transition="in" filter="fade">
                                      <p:cBhvr>
                                        <p:cTn id="15" dur="5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grpSp>
        <p:nvGrpSpPr>
          <p:cNvPr id="174" name="Google Shape;174;p24"/>
          <p:cNvGrpSpPr/>
          <p:nvPr/>
        </p:nvGrpSpPr>
        <p:grpSpPr>
          <a:xfrm>
            <a:off x="598819" y="1086947"/>
            <a:ext cx="10994363" cy="4684106"/>
            <a:chOff x="482312" y="1086947"/>
            <a:chExt cx="10994363" cy="4684106"/>
          </a:xfrm>
        </p:grpSpPr>
        <p:grpSp>
          <p:nvGrpSpPr>
            <p:cNvPr id="175" name="Google Shape;175;p24"/>
            <p:cNvGrpSpPr/>
            <p:nvPr/>
          </p:nvGrpSpPr>
          <p:grpSpPr>
            <a:xfrm>
              <a:off x="482312" y="2576627"/>
              <a:ext cx="5038165" cy="1704747"/>
              <a:chOff x="475129" y="2339793"/>
              <a:chExt cx="5038165" cy="1704747"/>
            </a:xfrm>
          </p:grpSpPr>
          <p:sp>
            <p:nvSpPr>
              <p:cNvPr id="176" name="Google Shape;176;p24"/>
              <p:cNvSpPr txBox="1"/>
              <p:nvPr/>
            </p:nvSpPr>
            <p:spPr>
              <a:xfrm>
                <a:off x="1651535" y="2339793"/>
                <a:ext cx="2685352"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Lato"/>
                    <a:ea typeface="Lato"/>
                    <a:cs typeface="Lato"/>
                    <a:sym typeface="Lato"/>
                  </a:rPr>
                  <a:t>Data visualisation </a:t>
                </a:r>
                <a:endParaRPr sz="1400" b="0" i="0" u="none" strike="noStrike" cap="none">
                  <a:solidFill>
                    <a:srgbClr val="000000"/>
                  </a:solidFill>
                  <a:latin typeface="Arial"/>
                  <a:ea typeface="Arial"/>
                  <a:cs typeface="Arial"/>
                  <a:sym typeface="Arial"/>
                </a:endParaRPr>
              </a:p>
            </p:txBody>
          </p:sp>
          <p:sp>
            <p:nvSpPr>
              <p:cNvPr id="177" name="Google Shape;177;p24"/>
              <p:cNvSpPr txBox="1"/>
              <p:nvPr/>
            </p:nvSpPr>
            <p:spPr>
              <a:xfrm>
                <a:off x="475129" y="2967322"/>
                <a:ext cx="5038165" cy="107721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Lato"/>
                    <a:ea typeface="Lato"/>
                    <a:cs typeface="Lato"/>
                    <a:sym typeface="Lato"/>
                  </a:rPr>
                  <a:t>Data visualisation deals with </a:t>
                </a:r>
                <a:r>
                  <a:rPr lang="en-US" sz="1600" b="1" i="0" u="none" strike="noStrike" cap="none">
                    <a:solidFill>
                      <a:srgbClr val="EE283C"/>
                    </a:solidFill>
                    <a:latin typeface="Lato"/>
                    <a:ea typeface="Lato"/>
                    <a:cs typeface="Lato"/>
                    <a:sym typeface="Lato"/>
                  </a:rPr>
                  <a:t>the presentation of</a:t>
                </a:r>
                <a:r>
                  <a:rPr lang="en-US" sz="1600" b="0" i="0" u="none" strike="noStrike" cap="none">
                    <a:solidFill>
                      <a:srgbClr val="EE283C"/>
                    </a:solidFill>
                    <a:latin typeface="Lato"/>
                    <a:ea typeface="Lato"/>
                    <a:cs typeface="Lato"/>
                    <a:sym typeface="Lato"/>
                  </a:rPr>
                  <a:t> </a:t>
                </a:r>
                <a:r>
                  <a:rPr lang="en-US" sz="1600" b="0" i="0" u="none" strike="noStrike" cap="none">
                    <a:solidFill>
                      <a:schemeClr val="dk1"/>
                    </a:solidFill>
                    <a:latin typeface="Lato"/>
                    <a:ea typeface="Lato"/>
                    <a:cs typeface="Lato"/>
                    <a:sym typeface="Lato"/>
                  </a:rPr>
                  <a:t>your data in the form of charts, pictures or graphs to the </a:t>
                </a:r>
                <a:r>
                  <a:rPr lang="en-US" sz="1600" b="1" i="0" u="none" strike="noStrike" cap="none">
                    <a:solidFill>
                      <a:srgbClr val="EE283C"/>
                    </a:solidFill>
                    <a:latin typeface="Lato"/>
                    <a:ea typeface="Lato"/>
                    <a:cs typeface="Lato"/>
                    <a:sym typeface="Lato"/>
                  </a:rPr>
                  <a:t>appropriate people </a:t>
                </a:r>
                <a:r>
                  <a:rPr lang="en-US" sz="1600" b="0" i="0" u="none" strike="noStrike" cap="none">
                    <a:solidFill>
                      <a:schemeClr val="dk1"/>
                    </a:solidFill>
                    <a:latin typeface="Lato"/>
                    <a:ea typeface="Lato"/>
                    <a:cs typeface="Lato"/>
                    <a:sym typeface="Lato"/>
                  </a:rPr>
                  <a:t>at the </a:t>
                </a:r>
                <a:r>
                  <a:rPr lang="en-US" sz="1600" b="1" i="0" u="none" strike="noStrike" cap="none">
                    <a:solidFill>
                      <a:srgbClr val="EE283C"/>
                    </a:solidFill>
                    <a:latin typeface="Lato"/>
                    <a:ea typeface="Lato"/>
                    <a:cs typeface="Lato"/>
                    <a:sym typeface="Lato"/>
                  </a:rPr>
                  <a:t>correct time </a:t>
                </a:r>
                <a:r>
                  <a:rPr lang="en-US" sz="1600" b="0" i="0" u="none" strike="noStrike" cap="none">
                    <a:solidFill>
                      <a:schemeClr val="dk1"/>
                    </a:solidFill>
                    <a:latin typeface="Lato"/>
                    <a:ea typeface="Lato"/>
                    <a:cs typeface="Lato"/>
                    <a:sym typeface="Lato"/>
                  </a:rPr>
                  <a:t>in order to enable them to </a:t>
                </a:r>
                <a:r>
                  <a:rPr lang="en-US" sz="1600" b="1" i="0" u="none" strike="noStrike" cap="none">
                    <a:solidFill>
                      <a:srgbClr val="EE283C"/>
                    </a:solidFill>
                    <a:latin typeface="Lato"/>
                    <a:ea typeface="Lato"/>
                    <a:cs typeface="Lato"/>
                    <a:sym typeface="Lato"/>
                  </a:rPr>
                  <a:t>gain insights </a:t>
                </a:r>
                <a:r>
                  <a:rPr lang="en-US" sz="1600" b="0" i="0" u="none" strike="noStrike" cap="none">
                    <a:solidFill>
                      <a:schemeClr val="dk1"/>
                    </a:solidFill>
                    <a:latin typeface="Lato"/>
                    <a:ea typeface="Lato"/>
                    <a:cs typeface="Lato"/>
                    <a:sym typeface="Lato"/>
                  </a:rPr>
                  <a:t>most effectively.</a:t>
                </a:r>
                <a:endParaRPr sz="1400" b="0" i="0" u="none" strike="noStrike" cap="none">
                  <a:solidFill>
                    <a:srgbClr val="000000"/>
                  </a:solidFill>
                  <a:latin typeface="Arial"/>
                  <a:ea typeface="Arial"/>
                  <a:cs typeface="Arial"/>
                  <a:sym typeface="Arial"/>
                </a:endParaRPr>
              </a:p>
            </p:txBody>
          </p:sp>
        </p:grpSp>
        <p:pic>
          <p:nvPicPr>
            <p:cNvPr id="178" name="Google Shape;178;p24"/>
            <p:cNvPicPr preferRelativeResize="0"/>
            <p:nvPr/>
          </p:nvPicPr>
          <p:blipFill rotWithShape="1">
            <a:blip r:embed="rId3">
              <a:alphaModFix/>
            </a:blip>
            <a:srcRect/>
            <a:stretch/>
          </p:blipFill>
          <p:spPr>
            <a:xfrm>
              <a:off x="6792569" y="1086947"/>
              <a:ext cx="4684106" cy="4684106"/>
            </a:xfrm>
            <a:prstGeom prst="roundRect">
              <a:avLst>
                <a:gd name="adj" fmla="val 2852"/>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fade">
                                      <p:cBhvr>
                                        <p:cTn id="7" dur="5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grpSp>
        <p:nvGrpSpPr>
          <p:cNvPr id="183" name="Google Shape;183;p25"/>
          <p:cNvGrpSpPr/>
          <p:nvPr/>
        </p:nvGrpSpPr>
        <p:grpSpPr>
          <a:xfrm>
            <a:off x="482312" y="1086948"/>
            <a:ext cx="10938793" cy="4684105"/>
            <a:chOff x="482312" y="1086948"/>
            <a:chExt cx="10938793" cy="4684105"/>
          </a:xfrm>
        </p:grpSpPr>
        <p:grpSp>
          <p:nvGrpSpPr>
            <p:cNvPr id="184" name="Google Shape;184;p25"/>
            <p:cNvGrpSpPr/>
            <p:nvPr/>
          </p:nvGrpSpPr>
          <p:grpSpPr>
            <a:xfrm>
              <a:off x="482312" y="2576627"/>
              <a:ext cx="5038165" cy="2104857"/>
              <a:chOff x="475129" y="2339793"/>
              <a:chExt cx="5038165" cy="2104857"/>
            </a:xfrm>
          </p:grpSpPr>
          <p:sp>
            <p:nvSpPr>
              <p:cNvPr id="185" name="Google Shape;185;p25"/>
              <p:cNvSpPr txBox="1"/>
              <p:nvPr/>
            </p:nvSpPr>
            <p:spPr>
              <a:xfrm>
                <a:off x="1651535" y="2339793"/>
                <a:ext cx="2685352"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Lato"/>
                    <a:ea typeface="Lato"/>
                    <a:cs typeface="Lato"/>
                    <a:sym typeface="Lato"/>
                  </a:rPr>
                  <a:t>Data visualisation </a:t>
                </a:r>
                <a:endParaRPr sz="1400" b="0" i="0" u="none" strike="noStrike" cap="none">
                  <a:solidFill>
                    <a:srgbClr val="000000"/>
                  </a:solidFill>
                  <a:latin typeface="Arial"/>
                  <a:ea typeface="Arial"/>
                  <a:cs typeface="Arial"/>
                  <a:sym typeface="Arial"/>
                </a:endParaRPr>
              </a:p>
            </p:txBody>
          </p:sp>
          <p:sp>
            <p:nvSpPr>
              <p:cNvPr id="186" name="Google Shape;186;p25"/>
              <p:cNvSpPr txBox="1"/>
              <p:nvPr/>
            </p:nvSpPr>
            <p:spPr>
              <a:xfrm>
                <a:off x="475129" y="2967322"/>
                <a:ext cx="5038165" cy="1477328"/>
              </a:xfrm>
              <a:prstGeom prst="rect">
                <a:avLst/>
              </a:prstGeom>
              <a:noFill/>
              <a:ln>
                <a:noFill/>
              </a:ln>
            </p:spPr>
            <p:txBody>
              <a:bodyPr spcFirstLastPara="1" wrap="square" lIns="91425" tIns="45700" rIns="91425" bIns="45700" anchor="t" anchorCtr="0">
                <a:noAutofit/>
              </a:bodyPr>
              <a:lstStyle/>
              <a:p>
                <a:pPr marL="360000" marR="0" lvl="0" indent="-360000" algn="l" rtl="0">
                  <a:lnSpc>
                    <a:spcPct val="100000"/>
                  </a:lnSpc>
                  <a:spcBef>
                    <a:spcPts val="0"/>
                  </a:spcBef>
                  <a:spcAft>
                    <a:spcPts val="0"/>
                  </a:spcAft>
                  <a:buClr>
                    <a:srgbClr val="EE283C"/>
                  </a:buClr>
                  <a:buSzPts val="1600"/>
                  <a:buFont typeface="Noto Sans Symbols"/>
                  <a:buChar char="🞆"/>
                </a:pPr>
                <a:r>
                  <a:rPr lang="en-US" sz="1600" b="0" i="0" u="none" strike="noStrike" cap="none">
                    <a:solidFill>
                      <a:schemeClr val="dk1"/>
                    </a:solidFill>
                    <a:latin typeface="Lato"/>
                    <a:ea typeface="Lato"/>
                    <a:cs typeface="Lato"/>
                    <a:sym typeface="Lato"/>
                  </a:rPr>
                  <a:t>Provides </a:t>
                </a:r>
                <a:r>
                  <a:rPr lang="en-US" sz="1600" b="1" i="0" u="none" strike="noStrike" cap="none">
                    <a:solidFill>
                      <a:srgbClr val="EE283C"/>
                    </a:solidFill>
                    <a:latin typeface="Lato"/>
                    <a:ea typeface="Lato"/>
                    <a:cs typeface="Lato"/>
                    <a:sym typeface="Lato"/>
                  </a:rPr>
                  <a:t>insights</a:t>
                </a:r>
                <a:r>
                  <a:rPr lang="en-US" sz="1600" b="0" i="0" u="none" strike="noStrike" cap="none">
                    <a:solidFill>
                      <a:schemeClr val="dk1"/>
                    </a:solidFill>
                    <a:latin typeface="Lato"/>
                    <a:ea typeface="Lato"/>
                    <a:cs typeface="Lato"/>
                    <a:sym typeface="Lato"/>
                  </a:rPr>
                  <a:t> into </a:t>
                </a:r>
                <a:r>
                  <a:rPr lang="en-US" sz="1600" b="1" i="0" u="none" strike="noStrike" cap="none">
                    <a:solidFill>
                      <a:srgbClr val="EE283C"/>
                    </a:solidFill>
                    <a:latin typeface="Lato"/>
                    <a:ea typeface="Lato"/>
                    <a:cs typeface="Lato"/>
                    <a:sym typeface="Lato"/>
                  </a:rPr>
                  <a:t>complex</a:t>
                </a:r>
                <a:r>
                  <a:rPr lang="en-US" sz="1600" b="0" i="0" u="none" strike="noStrike" cap="none">
                    <a:solidFill>
                      <a:schemeClr val="dk1"/>
                    </a:solidFill>
                    <a:latin typeface="Lato"/>
                    <a:ea typeface="Lato"/>
                    <a:cs typeface="Lato"/>
                    <a:sym typeface="Lato"/>
                  </a:rPr>
                  <a:t> data sets </a:t>
                </a:r>
                <a:endParaRPr sz="1400" b="0" i="0" u="none" strike="noStrike" cap="none">
                  <a:solidFill>
                    <a:srgbClr val="000000"/>
                  </a:solidFill>
                  <a:latin typeface="Arial"/>
                  <a:ea typeface="Arial"/>
                  <a:cs typeface="Arial"/>
                  <a:sym typeface="Arial"/>
                </a:endParaRPr>
              </a:p>
              <a:p>
                <a:pPr marL="360000" marR="0" lvl="0" indent="-360000" algn="l" rtl="0">
                  <a:lnSpc>
                    <a:spcPct val="100000"/>
                  </a:lnSpc>
                  <a:spcBef>
                    <a:spcPts val="400"/>
                  </a:spcBef>
                  <a:spcAft>
                    <a:spcPts val="0"/>
                  </a:spcAft>
                  <a:buClr>
                    <a:srgbClr val="EE283C"/>
                  </a:buClr>
                  <a:buSzPts val="1600"/>
                  <a:buFont typeface="Noto Sans Symbols"/>
                  <a:buChar char="🞆"/>
                </a:pPr>
                <a:r>
                  <a:rPr lang="en-US" sz="1600" b="0" i="0" u="none" strike="noStrike" cap="none">
                    <a:solidFill>
                      <a:schemeClr val="dk1"/>
                    </a:solidFill>
                    <a:latin typeface="Lato"/>
                    <a:ea typeface="Lato"/>
                    <a:cs typeface="Lato"/>
                    <a:sym typeface="Lato"/>
                  </a:rPr>
                  <a:t>Communicates the </a:t>
                </a:r>
                <a:r>
                  <a:rPr lang="en-US" sz="1600" b="1" i="0" u="none" strike="noStrike" cap="none">
                    <a:solidFill>
                      <a:srgbClr val="EE283C"/>
                    </a:solidFill>
                    <a:latin typeface="Lato"/>
                    <a:ea typeface="Lato"/>
                    <a:cs typeface="Lato"/>
                    <a:sym typeface="Lato"/>
                  </a:rPr>
                  <a:t>key</a:t>
                </a:r>
                <a:r>
                  <a:rPr lang="en-US" sz="1600" b="0" i="0" u="none" strike="noStrike" cap="none">
                    <a:solidFill>
                      <a:schemeClr val="dk1"/>
                    </a:solidFill>
                    <a:latin typeface="Lato"/>
                    <a:ea typeface="Lato"/>
                    <a:cs typeface="Lato"/>
                    <a:sym typeface="Lato"/>
                  </a:rPr>
                  <a:t> aspects of the data sets in a meaningful way</a:t>
                </a:r>
                <a:endParaRPr sz="1400" b="0" i="0" u="none" strike="noStrike" cap="none">
                  <a:solidFill>
                    <a:srgbClr val="000000"/>
                  </a:solidFill>
                  <a:latin typeface="Arial"/>
                  <a:ea typeface="Arial"/>
                  <a:cs typeface="Arial"/>
                  <a:sym typeface="Arial"/>
                </a:endParaRPr>
              </a:p>
              <a:p>
                <a:pPr marL="360000" marR="0" lvl="0" indent="-360000" algn="l" rtl="0">
                  <a:lnSpc>
                    <a:spcPct val="100000"/>
                  </a:lnSpc>
                  <a:spcBef>
                    <a:spcPts val="400"/>
                  </a:spcBef>
                  <a:spcAft>
                    <a:spcPts val="0"/>
                  </a:spcAft>
                  <a:buClr>
                    <a:srgbClr val="EE283C"/>
                  </a:buClr>
                  <a:buSzPts val="1600"/>
                  <a:buFont typeface="Noto Sans Symbols"/>
                  <a:buChar char="🞆"/>
                </a:pPr>
                <a:r>
                  <a:rPr lang="en-US" sz="1600" b="0" i="0" u="none" strike="noStrike" cap="none">
                    <a:solidFill>
                      <a:schemeClr val="dk1"/>
                    </a:solidFill>
                    <a:latin typeface="Lato"/>
                    <a:ea typeface="Lato"/>
                    <a:cs typeface="Lato"/>
                    <a:sym typeface="Lato"/>
                  </a:rPr>
                  <a:t>Provides the </a:t>
                </a:r>
                <a:r>
                  <a:rPr lang="en-US" sz="1600" b="1" i="0" u="none" strike="noStrike" cap="none">
                    <a:solidFill>
                      <a:srgbClr val="EE283C"/>
                    </a:solidFill>
                    <a:latin typeface="Lato"/>
                    <a:ea typeface="Lato"/>
                    <a:cs typeface="Lato"/>
                    <a:sym typeface="Lato"/>
                  </a:rPr>
                  <a:t>required</a:t>
                </a:r>
                <a:r>
                  <a:rPr lang="en-US" sz="1600" b="0" i="0" u="none" strike="noStrike" cap="none">
                    <a:solidFill>
                      <a:schemeClr val="dk1"/>
                    </a:solidFill>
                    <a:latin typeface="Lato"/>
                    <a:ea typeface="Lato"/>
                    <a:cs typeface="Lato"/>
                    <a:sym typeface="Lato"/>
                  </a:rPr>
                  <a:t> information in an easy way</a:t>
                </a:r>
                <a:endParaRPr sz="1400" b="0" i="0" u="none" strike="noStrike" cap="none">
                  <a:solidFill>
                    <a:srgbClr val="000000"/>
                  </a:solidFill>
                  <a:latin typeface="Arial"/>
                  <a:ea typeface="Arial"/>
                  <a:cs typeface="Arial"/>
                  <a:sym typeface="Arial"/>
                </a:endParaRPr>
              </a:p>
              <a:p>
                <a:pPr marL="360000" marR="0" lvl="0" indent="-360000" algn="l" rtl="0">
                  <a:lnSpc>
                    <a:spcPct val="100000"/>
                  </a:lnSpc>
                  <a:spcBef>
                    <a:spcPts val="400"/>
                  </a:spcBef>
                  <a:spcAft>
                    <a:spcPts val="0"/>
                  </a:spcAft>
                  <a:buClr>
                    <a:srgbClr val="EE283C"/>
                  </a:buClr>
                  <a:buSzPts val="1600"/>
                  <a:buFont typeface="Noto Sans Symbols"/>
                  <a:buChar char="🞆"/>
                </a:pPr>
                <a:r>
                  <a:rPr lang="en-US" sz="1600" b="0" i="0" u="none" strike="noStrike" cap="none">
                    <a:solidFill>
                      <a:schemeClr val="dk1"/>
                    </a:solidFill>
                    <a:latin typeface="Lato"/>
                    <a:ea typeface="Lato"/>
                    <a:cs typeface="Lato"/>
                    <a:sym typeface="Lato"/>
                  </a:rPr>
                  <a:t>Is the best platform for </a:t>
                </a:r>
                <a:r>
                  <a:rPr lang="en-US" sz="1600" b="1" i="0" u="none" strike="noStrike" cap="none">
                    <a:solidFill>
                      <a:srgbClr val="EE283C"/>
                    </a:solidFill>
                    <a:latin typeface="Lato"/>
                    <a:ea typeface="Lato"/>
                    <a:cs typeface="Lato"/>
                    <a:sym typeface="Lato"/>
                  </a:rPr>
                  <a:t>presentation</a:t>
                </a:r>
                <a:endParaRPr sz="1400" b="0" i="0" u="none" strike="noStrike" cap="none">
                  <a:solidFill>
                    <a:srgbClr val="000000"/>
                  </a:solidFill>
                  <a:latin typeface="Arial"/>
                  <a:ea typeface="Arial"/>
                  <a:cs typeface="Arial"/>
                  <a:sym typeface="Arial"/>
                </a:endParaRPr>
              </a:p>
            </p:txBody>
          </p:sp>
        </p:grpSp>
        <p:pic>
          <p:nvPicPr>
            <p:cNvPr id="187" name="Google Shape;187;p25"/>
            <p:cNvPicPr preferRelativeResize="0"/>
            <p:nvPr/>
          </p:nvPicPr>
          <p:blipFill rotWithShape="1">
            <a:blip r:embed="rId3">
              <a:alphaModFix/>
            </a:blip>
            <a:srcRect/>
            <a:stretch/>
          </p:blipFill>
          <p:spPr>
            <a:xfrm>
              <a:off x="6737000" y="1086948"/>
              <a:ext cx="4684105" cy="4684105"/>
            </a:xfrm>
            <a:prstGeom prst="roundRect">
              <a:avLst>
                <a:gd name="adj" fmla="val 2852"/>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fade">
                                      <p:cBhvr>
                                        <p:cTn id="7" dur="50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grpSp>
        <p:nvGrpSpPr>
          <p:cNvPr id="192" name="Google Shape;192;p26"/>
          <p:cNvGrpSpPr/>
          <p:nvPr/>
        </p:nvGrpSpPr>
        <p:grpSpPr>
          <a:xfrm>
            <a:off x="929372" y="1635768"/>
            <a:ext cx="10338850" cy="3586464"/>
            <a:chOff x="929372" y="1635768"/>
            <a:chExt cx="10338850" cy="3586464"/>
          </a:xfrm>
        </p:grpSpPr>
        <p:grpSp>
          <p:nvGrpSpPr>
            <p:cNvPr id="193" name="Google Shape;193;p26"/>
            <p:cNvGrpSpPr/>
            <p:nvPr/>
          </p:nvGrpSpPr>
          <p:grpSpPr>
            <a:xfrm>
              <a:off x="929372" y="2391961"/>
              <a:ext cx="4576697" cy="2043301"/>
              <a:chOff x="936597" y="2155127"/>
              <a:chExt cx="4576697" cy="2043301"/>
            </a:xfrm>
          </p:grpSpPr>
          <p:sp>
            <p:nvSpPr>
              <p:cNvPr id="194" name="Google Shape;194;p26"/>
              <p:cNvSpPr txBox="1"/>
              <p:nvPr/>
            </p:nvSpPr>
            <p:spPr>
              <a:xfrm>
                <a:off x="936597" y="2155127"/>
                <a:ext cx="4115229" cy="830997"/>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Lato"/>
                    <a:ea typeface="Lato"/>
                    <a:cs typeface="Lato"/>
                    <a:sym typeface="Lato"/>
                  </a:rPr>
                  <a:t>How Will You Distinguish</a:t>
                </a:r>
                <a:br>
                  <a:rPr lang="en-US" sz="2400" b="1" i="0" u="none" strike="noStrike" cap="none">
                    <a:solidFill>
                      <a:schemeClr val="dk1"/>
                    </a:solidFill>
                    <a:latin typeface="Lato"/>
                    <a:ea typeface="Lato"/>
                    <a:cs typeface="Lato"/>
                    <a:sym typeface="Lato"/>
                  </a:rPr>
                </a:br>
                <a:r>
                  <a:rPr lang="en-US" sz="2400" b="1" i="0" u="none" strike="noStrike" cap="none">
                    <a:solidFill>
                      <a:schemeClr val="dk1"/>
                    </a:solidFill>
                    <a:latin typeface="Lato"/>
                    <a:ea typeface="Lato"/>
                    <a:cs typeface="Lato"/>
                    <a:sym typeface="Lato"/>
                  </a:rPr>
                  <a:t>Parameters in Visualisation ?</a:t>
                </a:r>
                <a:endParaRPr sz="2400" b="1" i="0" u="none" strike="noStrike" cap="none">
                  <a:solidFill>
                    <a:schemeClr val="dk1"/>
                  </a:solidFill>
                  <a:latin typeface="Lato"/>
                  <a:ea typeface="Lato"/>
                  <a:cs typeface="Lato"/>
                  <a:sym typeface="Lato"/>
                </a:endParaRPr>
              </a:p>
            </p:txBody>
          </p:sp>
          <p:sp>
            <p:nvSpPr>
              <p:cNvPr id="195" name="Google Shape;195;p26"/>
              <p:cNvSpPr txBox="1"/>
              <p:nvPr/>
            </p:nvSpPr>
            <p:spPr>
              <a:xfrm>
                <a:off x="993466" y="2967322"/>
                <a:ext cx="4519828" cy="1231106"/>
              </a:xfrm>
              <a:prstGeom prst="rect">
                <a:avLst/>
              </a:prstGeom>
              <a:noFill/>
              <a:ln>
                <a:noFill/>
              </a:ln>
            </p:spPr>
            <p:txBody>
              <a:bodyPr spcFirstLastPara="1" wrap="square" lIns="91425" tIns="45700" rIns="91425" bIns="45700" anchor="t" anchorCtr="0">
                <a:noAutofit/>
              </a:bodyPr>
              <a:lstStyle/>
              <a:p>
                <a:pPr marL="360000" marR="0" lvl="0" indent="-360000" algn="l" rtl="0">
                  <a:lnSpc>
                    <a:spcPct val="100000"/>
                  </a:lnSpc>
                  <a:spcBef>
                    <a:spcPts val="0"/>
                  </a:spcBef>
                  <a:spcAft>
                    <a:spcPts val="0"/>
                  </a:spcAft>
                  <a:buClr>
                    <a:srgbClr val="EE283C"/>
                  </a:buClr>
                  <a:buSzPts val="1600"/>
                  <a:buFont typeface="Noto Sans Symbols"/>
                  <a:buChar char="🞆"/>
                </a:pPr>
                <a:r>
                  <a:rPr lang="en-US" sz="1600" b="0" i="0" u="none" strike="noStrike" cap="none">
                    <a:solidFill>
                      <a:schemeClr val="dk1"/>
                    </a:solidFill>
                    <a:latin typeface="Lato"/>
                    <a:ea typeface="Lato"/>
                    <a:cs typeface="Lato"/>
                    <a:sym typeface="Lato"/>
                  </a:rPr>
                  <a:t>Color </a:t>
                </a:r>
                <a:endParaRPr sz="1400" b="0" i="0" u="none" strike="noStrike" cap="none">
                  <a:solidFill>
                    <a:srgbClr val="000000"/>
                  </a:solidFill>
                  <a:latin typeface="Arial"/>
                  <a:ea typeface="Arial"/>
                  <a:cs typeface="Arial"/>
                  <a:sym typeface="Arial"/>
                </a:endParaRPr>
              </a:p>
              <a:p>
                <a:pPr marL="360000" marR="0" lvl="0" indent="-360000" algn="l" rtl="0">
                  <a:lnSpc>
                    <a:spcPct val="100000"/>
                  </a:lnSpc>
                  <a:spcBef>
                    <a:spcPts val="400"/>
                  </a:spcBef>
                  <a:spcAft>
                    <a:spcPts val="0"/>
                  </a:spcAft>
                  <a:buClr>
                    <a:srgbClr val="EE283C"/>
                  </a:buClr>
                  <a:buSzPts val="1600"/>
                  <a:buFont typeface="Noto Sans Symbols"/>
                  <a:buChar char="🞆"/>
                </a:pPr>
                <a:r>
                  <a:rPr lang="en-US" sz="1600" b="0" i="0" u="none" strike="noStrike" cap="none">
                    <a:solidFill>
                      <a:schemeClr val="dk1"/>
                    </a:solidFill>
                    <a:latin typeface="Lato"/>
                    <a:ea typeface="Lato"/>
                    <a:cs typeface="Lato"/>
                    <a:sym typeface="Lato"/>
                  </a:rPr>
                  <a:t>Shape</a:t>
                </a:r>
                <a:endParaRPr sz="1400" b="0" i="0" u="none" strike="noStrike" cap="none">
                  <a:solidFill>
                    <a:srgbClr val="000000"/>
                  </a:solidFill>
                  <a:latin typeface="Arial"/>
                  <a:ea typeface="Arial"/>
                  <a:cs typeface="Arial"/>
                  <a:sym typeface="Arial"/>
                </a:endParaRPr>
              </a:p>
              <a:p>
                <a:pPr marL="360000" marR="0" lvl="0" indent="-360000" algn="l" rtl="0">
                  <a:lnSpc>
                    <a:spcPct val="100000"/>
                  </a:lnSpc>
                  <a:spcBef>
                    <a:spcPts val="400"/>
                  </a:spcBef>
                  <a:spcAft>
                    <a:spcPts val="0"/>
                  </a:spcAft>
                  <a:buClr>
                    <a:srgbClr val="EE283C"/>
                  </a:buClr>
                  <a:buSzPts val="1600"/>
                  <a:buFont typeface="Noto Sans Symbols"/>
                  <a:buChar char="🞆"/>
                </a:pPr>
                <a:r>
                  <a:rPr lang="en-US" sz="1600" b="0" i="0" u="none" strike="noStrike" cap="none">
                    <a:solidFill>
                      <a:schemeClr val="dk1"/>
                    </a:solidFill>
                    <a:latin typeface="Lato"/>
                    <a:ea typeface="Lato"/>
                    <a:cs typeface="Lato"/>
                    <a:sym typeface="Lato"/>
                  </a:rPr>
                  <a:t>Size </a:t>
                </a:r>
                <a:endParaRPr sz="1400" b="0" i="0" u="none" strike="noStrike" cap="none">
                  <a:solidFill>
                    <a:srgbClr val="000000"/>
                  </a:solidFill>
                  <a:latin typeface="Arial"/>
                  <a:ea typeface="Arial"/>
                  <a:cs typeface="Arial"/>
                  <a:sym typeface="Arial"/>
                </a:endParaRPr>
              </a:p>
              <a:p>
                <a:pPr marL="360000" marR="0" lvl="0" indent="-360000" algn="l" rtl="0">
                  <a:lnSpc>
                    <a:spcPct val="100000"/>
                  </a:lnSpc>
                  <a:spcBef>
                    <a:spcPts val="400"/>
                  </a:spcBef>
                  <a:spcAft>
                    <a:spcPts val="0"/>
                  </a:spcAft>
                  <a:buClr>
                    <a:srgbClr val="EE283C"/>
                  </a:buClr>
                  <a:buSzPts val="1600"/>
                  <a:buFont typeface="Noto Sans Symbols"/>
                  <a:buChar char="🞆"/>
                </a:pPr>
                <a:r>
                  <a:rPr lang="en-US" sz="1600" b="0" i="0" u="none" strike="noStrike" cap="none">
                    <a:solidFill>
                      <a:schemeClr val="dk1"/>
                    </a:solidFill>
                    <a:latin typeface="Lato"/>
                    <a:ea typeface="Lato"/>
                    <a:cs typeface="Lato"/>
                    <a:sym typeface="Lato"/>
                  </a:rPr>
                  <a:t>Proximity</a:t>
                </a:r>
                <a:endParaRPr sz="1400" b="0" i="0" u="none" strike="noStrike" cap="none">
                  <a:solidFill>
                    <a:srgbClr val="000000"/>
                  </a:solidFill>
                  <a:latin typeface="Arial"/>
                  <a:ea typeface="Arial"/>
                  <a:cs typeface="Arial"/>
                  <a:sym typeface="Arial"/>
                </a:endParaRPr>
              </a:p>
            </p:txBody>
          </p:sp>
        </p:grpSp>
        <p:grpSp>
          <p:nvGrpSpPr>
            <p:cNvPr id="196" name="Google Shape;196;p26"/>
            <p:cNvGrpSpPr/>
            <p:nvPr/>
          </p:nvGrpSpPr>
          <p:grpSpPr>
            <a:xfrm>
              <a:off x="7341444" y="1635768"/>
              <a:ext cx="3926778" cy="3586464"/>
              <a:chOff x="7618457" y="1672747"/>
              <a:chExt cx="3372752" cy="3080452"/>
            </a:xfrm>
          </p:grpSpPr>
          <p:pic>
            <p:nvPicPr>
              <p:cNvPr id="197" name="Google Shape;197;p26" descr="Related image"/>
              <p:cNvPicPr preferRelativeResize="0"/>
              <p:nvPr/>
            </p:nvPicPr>
            <p:blipFill rotWithShape="1">
              <a:blip r:embed="rId3">
                <a:alphaModFix/>
              </a:blip>
              <a:srcRect/>
              <a:stretch/>
            </p:blipFill>
            <p:spPr>
              <a:xfrm>
                <a:off x="9507532" y="3456852"/>
                <a:ext cx="1417142" cy="1296347"/>
              </a:xfrm>
              <a:prstGeom prst="rect">
                <a:avLst/>
              </a:prstGeom>
              <a:noFill/>
              <a:ln>
                <a:noFill/>
              </a:ln>
            </p:spPr>
          </p:pic>
          <p:pic>
            <p:nvPicPr>
              <p:cNvPr id="198" name="Google Shape;198;p26" descr="A screenshot of a cell phone&#10;&#10;Description automatically generated"/>
              <p:cNvPicPr preferRelativeResize="0"/>
              <p:nvPr/>
            </p:nvPicPr>
            <p:blipFill rotWithShape="1">
              <a:blip r:embed="rId4">
                <a:alphaModFix/>
              </a:blip>
              <a:srcRect/>
              <a:stretch/>
            </p:blipFill>
            <p:spPr>
              <a:xfrm>
                <a:off x="7665830" y="1673525"/>
                <a:ext cx="1548655" cy="1548655"/>
              </a:xfrm>
              <a:prstGeom prst="rect">
                <a:avLst/>
              </a:prstGeom>
              <a:noFill/>
              <a:ln>
                <a:noFill/>
              </a:ln>
            </p:spPr>
          </p:pic>
          <p:pic>
            <p:nvPicPr>
              <p:cNvPr id="199" name="Google Shape;199;p26" descr="A picture containing drawing&#10;&#10;Description automatically generated"/>
              <p:cNvPicPr preferRelativeResize="0"/>
              <p:nvPr/>
            </p:nvPicPr>
            <p:blipFill rotWithShape="1">
              <a:blip r:embed="rId5">
                <a:alphaModFix/>
              </a:blip>
              <a:srcRect/>
              <a:stretch/>
            </p:blipFill>
            <p:spPr>
              <a:xfrm>
                <a:off x="9440998" y="1672747"/>
                <a:ext cx="1550211" cy="1550211"/>
              </a:xfrm>
              <a:prstGeom prst="rect">
                <a:avLst/>
              </a:prstGeom>
              <a:noFill/>
              <a:ln>
                <a:noFill/>
              </a:ln>
            </p:spPr>
          </p:pic>
          <p:pic>
            <p:nvPicPr>
              <p:cNvPr id="200" name="Google Shape;200;p26"/>
              <p:cNvPicPr preferRelativeResize="0"/>
              <p:nvPr/>
            </p:nvPicPr>
            <p:blipFill rotWithShape="1">
              <a:blip r:embed="rId6">
                <a:alphaModFix/>
              </a:blip>
              <a:srcRect/>
              <a:stretch/>
            </p:blipFill>
            <p:spPr>
              <a:xfrm>
                <a:off x="7618457" y="3594659"/>
                <a:ext cx="1643400" cy="1020733"/>
              </a:xfrm>
              <a:prstGeom prst="rect">
                <a:avLst/>
              </a:prstGeom>
              <a:noFill/>
              <a:ln>
                <a:noFill/>
              </a:ln>
            </p:spPr>
          </p:pic>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fade">
                                      <p:cBhvr>
                                        <p:cTn id="7" dur="5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205" name="Google Shape;205;p27"/>
          <p:cNvGrpSpPr/>
          <p:nvPr/>
        </p:nvGrpSpPr>
        <p:grpSpPr>
          <a:xfrm>
            <a:off x="2218225" y="1772816"/>
            <a:ext cx="7755550" cy="3312368"/>
            <a:chOff x="2218225" y="1772816"/>
            <a:chExt cx="7755550" cy="3312368"/>
          </a:xfrm>
        </p:grpSpPr>
        <p:sp>
          <p:nvSpPr>
            <p:cNvPr id="206" name="Google Shape;206;p27"/>
            <p:cNvSpPr/>
            <p:nvPr/>
          </p:nvSpPr>
          <p:spPr>
            <a:xfrm>
              <a:off x="2218225" y="1772816"/>
              <a:ext cx="7755550" cy="3312368"/>
            </a:xfrm>
            <a:prstGeom prst="roundRect">
              <a:avLst>
                <a:gd name="adj" fmla="val 9943"/>
              </a:avLst>
            </a:prstGeom>
            <a:solidFill>
              <a:srgbClr val="FCFCFC"/>
            </a:solidFill>
            <a:ln w="19050" cap="flat" cmpd="sng">
              <a:solidFill>
                <a:srgbClr val="33333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07" name="Google Shape;207;p27"/>
            <p:cNvSpPr txBox="1"/>
            <p:nvPr/>
          </p:nvSpPr>
          <p:spPr>
            <a:xfrm>
              <a:off x="7733958" y="4490739"/>
              <a:ext cx="2015296" cy="46166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2400"/>
                <a:buFont typeface="Arial"/>
                <a:buNone/>
              </a:pPr>
              <a:r>
                <a:rPr lang="en-US" sz="2400" b="1" i="0" u="none" strike="noStrike" cap="none">
                  <a:solidFill>
                    <a:srgbClr val="EE283C"/>
                  </a:solidFill>
                  <a:latin typeface="Lato"/>
                  <a:ea typeface="Lato"/>
                  <a:cs typeface="Lato"/>
                  <a:sym typeface="Lato"/>
                </a:rPr>
                <a:t>- Anonymous</a:t>
              </a:r>
              <a:endParaRPr sz="2400" b="1" i="0" u="none" strike="noStrike" cap="none">
                <a:solidFill>
                  <a:srgbClr val="EE283C"/>
                </a:solidFill>
                <a:latin typeface="Lato"/>
                <a:ea typeface="Lato"/>
                <a:cs typeface="Lato"/>
                <a:sym typeface="Lato"/>
              </a:endParaRPr>
            </a:p>
          </p:txBody>
        </p:sp>
        <p:sp>
          <p:nvSpPr>
            <p:cNvPr id="208" name="Google Shape;208;p27"/>
            <p:cNvSpPr txBox="1"/>
            <p:nvPr/>
          </p:nvSpPr>
          <p:spPr>
            <a:xfrm>
              <a:off x="2495599" y="1844824"/>
              <a:ext cx="957313" cy="163121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10000"/>
                <a:buFont typeface="Arial"/>
                <a:buNone/>
              </a:pPr>
              <a:r>
                <a:rPr lang="en-US" sz="10000" b="0" i="0" u="none" strike="noStrike" cap="none">
                  <a:solidFill>
                    <a:srgbClr val="3F3F3F"/>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209" name="Google Shape;209;p27"/>
            <p:cNvSpPr txBox="1"/>
            <p:nvPr/>
          </p:nvSpPr>
          <p:spPr>
            <a:xfrm>
              <a:off x="2849838" y="2647429"/>
              <a:ext cx="6492325" cy="11541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r>
                <a:rPr lang="en-US" sz="2300" b="0" i="1" u="none" strike="noStrike" cap="none">
                  <a:solidFill>
                    <a:srgbClr val="000000"/>
                  </a:solidFill>
                  <a:latin typeface="Lato"/>
                  <a:ea typeface="Lato"/>
                  <a:cs typeface="Lato"/>
                  <a:sym typeface="Lato"/>
                </a:rPr>
                <a:t>‘A tool is only as good as the user’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300"/>
                <a:buFont typeface="Arial"/>
                <a:buNone/>
              </a:pPr>
              <a:r>
                <a:rPr lang="en-US" sz="2300" b="0" i="0" u="none" strike="noStrike" cap="none">
                  <a:solidFill>
                    <a:srgbClr val="000000"/>
                  </a:solidFill>
                  <a:latin typeface="Lato"/>
                  <a:ea typeface="Lato"/>
                  <a:cs typeface="Lato"/>
                  <a:sym typeface="Lato"/>
                </a:rPr>
                <a:t>Hence, let’s focus on various data visualisation </a:t>
              </a:r>
              <a:r>
                <a:rPr lang="en-US" sz="2300" b="1" i="0" u="none" strike="noStrike" cap="none">
                  <a:solidFill>
                    <a:srgbClr val="000000"/>
                  </a:solidFill>
                  <a:latin typeface="Lato"/>
                  <a:ea typeface="Lato"/>
                  <a:cs typeface="Lato"/>
                  <a:sym typeface="Lato"/>
                </a:rPr>
                <a:t>techniques</a:t>
              </a:r>
              <a:r>
                <a:rPr lang="en-US" sz="2300" b="0" i="0" u="none" strike="noStrike" cap="none">
                  <a:solidFill>
                    <a:srgbClr val="000000"/>
                  </a:solidFill>
                  <a:latin typeface="Lato"/>
                  <a:ea typeface="Lato"/>
                  <a:cs typeface="Lato"/>
                  <a:sym typeface="Lato"/>
                </a:rPr>
                <a:t>.</a:t>
              </a:r>
              <a:endParaRPr sz="1400" b="0" i="0" u="none" strike="noStrike" cap="none">
                <a:solidFill>
                  <a:srgbClr val="000000"/>
                </a:solidFill>
                <a:latin typeface="Arial"/>
                <a:ea typeface="Arial"/>
                <a:cs typeface="Arial"/>
                <a:sym typeface="Arial"/>
              </a:endParaRPr>
            </a:p>
          </p:txBody>
        </p:sp>
        <p:sp>
          <p:nvSpPr>
            <p:cNvPr id="210" name="Google Shape;210;p27"/>
            <p:cNvSpPr txBox="1"/>
            <p:nvPr/>
          </p:nvSpPr>
          <p:spPr>
            <a:xfrm rot="10800000" flipH="1">
              <a:off x="8795654" y="2972980"/>
              <a:ext cx="957313" cy="163121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10000"/>
                <a:buFont typeface="Arial"/>
                <a:buNone/>
              </a:pPr>
              <a:r>
                <a:rPr lang="en-US" sz="10000" b="0" i="0" u="none" strike="noStrike" cap="none">
                  <a:solidFill>
                    <a:srgbClr val="3F3F3F"/>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
                                        </p:tgtEl>
                                        <p:attrNameLst>
                                          <p:attrName>style.visibility</p:attrName>
                                        </p:attrNameLst>
                                      </p:cBhvr>
                                      <p:to>
                                        <p:strVal val="visible"/>
                                      </p:to>
                                    </p:set>
                                    <p:animEffect transition="in" filter="fade">
                                      <p:cBhvr>
                                        <p:cTn id="7" dur="500"/>
                                        <p:tgtEl>
                                          <p:spTgt spid="2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2000"/>
                                  </p:stCondLst>
                                  <p:childTnLst>
                                    <p:animEffect transition="out" filter="fade">
                                      <p:cBhvr>
                                        <p:cTn id="11" dur="500"/>
                                        <p:tgtEl>
                                          <p:spTgt spid="205"/>
                                        </p:tgtEl>
                                      </p:cBhvr>
                                    </p:animEffect>
                                    <p:set>
                                      <p:cBhvr>
                                        <p:cTn id="12" dur="1" fill="hold">
                                          <p:stCondLst>
                                            <p:cond delay="500"/>
                                          </p:stCondLst>
                                        </p:cTn>
                                        <p:tgtEl>
                                          <p:spTgt spid="20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8"/>
          <p:cNvSpPr txBox="1"/>
          <p:nvPr/>
        </p:nvSpPr>
        <p:spPr>
          <a:xfrm>
            <a:off x="1252220" y="204321"/>
            <a:ext cx="9687561" cy="459741"/>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Lato"/>
                <a:ea typeface="Lato"/>
                <a:cs typeface="Lato"/>
                <a:sym typeface="Lato"/>
              </a:rPr>
              <a:t>DATA VISUALISATION TOOLS</a:t>
            </a:r>
            <a:endParaRPr sz="2400" b="0" i="0" u="none" strike="noStrike" cap="none">
              <a:solidFill>
                <a:srgbClr val="000000"/>
              </a:solidFill>
              <a:latin typeface="Lato"/>
              <a:ea typeface="Lato"/>
              <a:cs typeface="Lato"/>
              <a:sym typeface="Lato"/>
            </a:endParaRPr>
          </a:p>
        </p:txBody>
      </p:sp>
      <p:grpSp>
        <p:nvGrpSpPr>
          <p:cNvPr id="216" name="Google Shape;216;p28"/>
          <p:cNvGrpSpPr/>
          <p:nvPr/>
        </p:nvGrpSpPr>
        <p:grpSpPr>
          <a:xfrm>
            <a:off x="1859757" y="1133475"/>
            <a:ext cx="2457450" cy="2228850"/>
            <a:chOff x="942975" y="1914525"/>
            <a:chExt cx="2457450" cy="2228850"/>
          </a:xfrm>
        </p:grpSpPr>
        <p:sp>
          <p:nvSpPr>
            <p:cNvPr id="217" name="Google Shape;217;p28"/>
            <p:cNvSpPr/>
            <p:nvPr/>
          </p:nvSpPr>
          <p:spPr>
            <a:xfrm>
              <a:off x="942975" y="1914525"/>
              <a:ext cx="2457450" cy="2228850"/>
            </a:xfrm>
            <a:prstGeom prst="roundRect">
              <a:avLst>
                <a:gd name="adj" fmla="val 5556"/>
              </a:avLst>
            </a:prstGeom>
            <a:noFill/>
            <a:ln w="28575" cap="flat" cmpd="sng">
              <a:solidFill>
                <a:srgbClr val="757070"/>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400"/>
                </a:spcBef>
                <a:spcAft>
                  <a:spcPts val="400"/>
                </a:spcAft>
                <a:buClr>
                  <a:srgbClr val="EE283C"/>
                </a:buClr>
                <a:buSzPts val="1600"/>
                <a:buFont typeface="Arial"/>
                <a:buNone/>
              </a:pPr>
              <a:endParaRPr sz="1600" b="0" i="0" u="none" strike="noStrike" cap="none">
                <a:solidFill>
                  <a:srgbClr val="000000"/>
                </a:solidFill>
                <a:latin typeface="Lato"/>
                <a:ea typeface="Lato"/>
                <a:cs typeface="Lato"/>
                <a:sym typeface="Lato"/>
              </a:endParaRPr>
            </a:p>
          </p:txBody>
        </p:sp>
        <p:pic>
          <p:nvPicPr>
            <p:cNvPr id="218" name="Google Shape;218;p28" descr="Tableau-software-logo-e1502871850906 – Boost Labs"/>
            <p:cNvPicPr preferRelativeResize="0"/>
            <p:nvPr/>
          </p:nvPicPr>
          <p:blipFill rotWithShape="1">
            <a:blip r:embed="rId3">
              <a:alphaModFix/>
            </a:blip>
            <a:srcRect/>
            <a:stretch/>
          </p:blipFill>
          <p:spPr>
            <a:xfrm>
              <a:off x="1183099" y="2254158"/>
              <a:ext cx="1977202" cy="1146777"/>
            </a:xfrm>
            <a:prstGeom prst="rect">
              <a:avLst/>
            </a:prstGeom>
            <a:noFill/>
            <a:ln>
              <a:noFill/>
            </a:ln>
          </p:spPr>
        </p:pic>
        <p:sp>
          <p:nvSpPr>
            <p:cNvPr id="219" name="Google Shape;219;p28"/>
            <p:cNvSpPr txBox="1"/>
            <p:nvPr/>
          </p:nvSpPr>
          <p:spPr>
            <a:xfrm>
              <a:off x="1784575" y="3709322"/>
              <a:ext cx="774251" cy="246221"/>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Lato"/>
                  <a:ea typeface="Lato"/>
                  <a:cs typeface="Lato"/>
                  <a:sym typeface="Lato"/>
                </a:rPr>
                <a:t>Tableau </a:t>
              </a:r>
              <a:endParaRPr sz="1400" b="0" i="0" u="none" strike="noStrike" cap="none">
                <a:solidFill>
                  <a:srgbClr val="000000"/>
                </a:solidFill>
                <a:latin typeface="Arial"/>
                <a:ea typeface="Arial"/>
                <a:cs typeface="Arial"/>
                <a:sym typeface="Arial"/>
              </a:endParaRPr>
            </a:p>
          </p:txBody>
        </p:sp>
      </p:grpSp>
      <p:grpSp>
        <p:nvGrpSpPr>
          <p:cNvPr id="220" name="Google Shape;220;p28"/>
          <p:cNvGrpSpPr/>
          <p:nvPr/>
        </p:nvGrpSpPr>
        <p:grpSpPr>
          <a:xfrm>
            <a:off x="4845844" y="1133475"/>
            <a:ext cx="2457450" cy="2228850"/>
            <a:chOff x="3929062" y="1914525"/>
            <a:chExt cx="2457450" cy="2228850"/>
          </a:xfrm>
        </p:grpSpPr>
        <p:sp>
          <p:nvSpPr>
            <p:cNvPr id="221" name="Google Shape;221;p28"/>
            <p:cNvSpPr/>
            <p:nvPr/>
          </p:nvSpPr>
          <p:spPr>
            <a:xfrm>
              <a:off x="3929062" y="1914525"/>
              <a:ext cx="2457450" cy="2228850"/>
            </a:xfrm>
            <a:prstGeom prst="roundRect">
              <a:avLst>
                <a:gd name="adj" fmla="val 5556"/>
              </a:avLst>
            </a:prstGeom>
            <a:noFill/>
            <a:ln w="28575" cap="flat" cmpd="sng">
              <a:solidFill>
                <a:srgbClr val="757070"/>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400"/>
                </a:spcBef>
                <a:spcAft>
                  <a:spcPts val="400"/>
                </a:spcAft>
                <a:buClr>
                  <a:srgbClr val="EE283C"/>
                </a:buClr>
                <a:buSzPts val="1600"/>
                <a:buFont typeface="Arial"/>
                <a:buNone/>
              </a:pPr>
              <a:endParaRPr sz="1600" b="0" i="0" u="none" strike="noStrike" cap="none">
                <a:solidFill>
                  <a:srgbClr val="000000"/>
                </a:solidFill>
                <a:latin typeface="Lato"/>
                <a:ea typeface="Lato"/>
                <a:cs typeface="Lato"/>
                <a:sym typeface="Lato"/>
              </a:endParaRPr>
            </a:p>
          </p:txBody>
        </p:sp>
        <p:pic>
          <p:nvPicPr>
            <p:cNvPr id="222" name="Google Shape;222;p28"/>
            <p:cNvPicPr preferRelativeResize="0"/>
            <p:nvPr/>
          </p:nvPicPr>
          <p:blipFill rotWithShape="1">
            <a:blip r:embed="rId4">
              <a:alphaModFix/>
            </a:blip>
            <a:srcRect/>
            <a:stretch/>
          </p:blipFill>
          <p:spPr>
            <a:xfrm>
              <a:off x="4459826" y="2216070"/>
              <a:ext cx="1634051" cy="1222953"/>
            </a:xfrm>
            <a:prstGeom prst="rect">
              <a:avLst/>
            </a:prstGeom>
            <a:noFill/>
            <a:ln>
              <a:noFill/>
            </a:ln>
          </p:spPr>
        </p:pic>
        <p:sp>
          <p:nvSpPr>
            <p:cNvPr id="223" name="Google Shape;223;p28"/>
            <p:cNvSpPr txBox="1"/>
            <p:nvPr/>
          </p:nvSpPr>
          <p:spPr>
            <a:xfrm>
              <a:off x="4708947" y="3709322"/>
              <a:ext cx="897682" cy="246221"/>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Lato"/>
                  <a:ea typeface="Lato"/>
                  <a:cs typeface="Lato"/>
                  <a:sym typeface="Lato"/>
                </a:rPr>
                <a:t>QlikView </a:t>
              </a:r>
              <a:endParaRPr sz="1400" b="0" i="0" u="none" strike="noStrike" cap="none">
                <a:solidFill>
                  <a:srgbClr val="000000"/>
                </a:solidFill>
                <a:latin typeface="Arial"/>
                <a:ea typeface="Arial"/>
                <a:cs typeface="Arial"/>
                <a:sym typeface="Arial"/>
              </a:endParaRPr>
            </a:p>
          </p:txBody>
        </p:sp>
      </p:grpSp>
      <p:grpSp>
        <p:nvGrpSpPr>
          <p:cNvPr id="224" name="Google Shape;224;p28"/>
          <p:cNvGrpSpPr/>
          <p:nvPr/>
        </p:nvGrpSpPr>
        <p:grpSpPr>
          <a:xfrm>
            <a:off x="7874794" y="1133475"/>
            <a:ext cx="2457450" cy="2228850"/>
            <a:chOff x="6958012" y="1914525"/>
            <a:chExt cx="2457450" cy="2228850"/>
          </a:xfrm>
        </p:grpSpPr>
        <p:sp>
          <p:nvSpPr>
            <p:cNvPr id="225" name="Google Shape;225;p28"/>
            <p:cNvSpPr/>
            <p:nvPr/>
          </p:nvSpPr>
          <p:spPr>
            <a:xfrm>
              <a:off x="6958012" y="1914525"/>
              <a:ext cx="2457450" cy="2228850"/>
            </a:xfrm>
            <a:prstGeom prst="roundRect">
              <a:avLst>
                <a:gd name="adj" fmla="val 5556"/>
              </a:avLst>
            </a:prstGeom>
            <a:noFill/>
            <a:ln w="28575" cap="flat" cmpd="sng">
              <a:solidFill>
                <a:srgbClr val="757070"/>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400"/>
                </a:spcBef>
                <a:spcAft>
                  <a:spcPts val="400"/>
                </a:spcAft>
                <a:buClr>
                  <a:srgbClr val="EE283C"/>
                </a:buClr>
                <a:buSzPts val="1600"/>
                <a:buFont typeface="Arial"/>
                <a:buNone/>
              </a:pPr>
              <a:endParaRPr sz="1600" b="0" i="0" u="none" strike="noStrike" cap="none">
                <a:solidFill>
                  <a:srgbClr val="000000"/>
                </a:solidFill>
                <a:latin typeface="Lato"/>
                <a:ea typeface="Lato"/>
                <a:cs typeface="Lato"/>
                <a:sym typeface="Lato"/>
              </a:endParaRPr>
            </a:p>
          </p:txBody>
        </p:sp>
        <p:pic>
          <p:nvPicPr>
            <p:cNvPr id="226" name="Google Shape;226;p28"/>
            <p:cNvPicPr preferRelativeResize="0"/>
            <p:nvPr/>
          </p:nvPicPr>
          <p:blipFill rotWithShape="1">
            <a:blip r:embed="rId5">
              <a:alphaModFix/>
            </a:blip>
            <a:srcRect/>
            <a:stretch/>
          </p:blipFill>
          <p:spPr>
            <a:xfrm>
              <a:off x="7109158" y="2650019"/>
              <a:ext cx="2155159" cy="355055"/>
            </a:xfrm>
            <a:prstGeom prst="rect">
              <a:avLst/>
            </a:prstGeom>
            <a:noFill/>
            <a:ln>
              <a:noFill/>
            </a:ln>
          </p:spPr>
        </p:pic>
        <p:sp>
          <p:nvSpPr>
            <p:cNvPr id="227" name="Google Shape;227;p28"/>
            <p:cNvSpPr txBox="1"/>
            <p:nvPr/>
          </p:nvSpPr>
          <p:spPr>
            <a:xfrm>
              <a:off x="7583206" y="3709322"/>
              <a:ext cx="1277057" cy="246221"/>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dirty="0" err="1">
                  <a:solidFill>
                    <a:schemeClr val="dk1"/>
                  </a:solidFill>
                  <a:latin typeface="Lato"/>
                  <a:ea typeface="Lato"/>
                  <a:cs typeface="Lato"/>
                  <a:sym typeface="Lato"/>
                </a:rPr>
                <a:t>FusionCharts</a:t>
              </a:r>
              <a:endParaRPr sz="1400" b="0" i="0" u="none" strike="noStrike" cap="none" dirty="0">
                <a:solidFill>
                  <a:srgbClr val="000000"/>
                </a:solidFill>
                <a:latin typeface="Arial"/>
                <a:ea typeface="Arial"/>
                <a:cs typeface="Arial"/>
                <a:sym typeface="Arial"/>
              </a:endParaRPr>
            </a:p>
          </p:txBody>
        </p:sp>
      </p:grpSp>
      <p:grpSp>
        <p:nvGrpSpPr>
          <p:cNvPr id="228" name="Google Shape;228;p28"/>
          <p:cNvGrpSpPr/>
          <p:nvPr/>
        </p:nvGrpSpPr>
        <p:grpSpPr>
          <a:xfrm>
            <a:off x="1859757" y="3724275"/>
            <a:ext cx="2457450" cy="2228850"/>
            <a:chOff x="1859757" y="3724275"/>
            <a:chExt cx="2457450" cy="2228850"/>
          </a:xfrm>
        </p:grpSpPr>
        <p:sp>
          <p:nvSpPr>
            <p:cNvPr id="229" name="Google Shape;229;p28"/>
            <p:cNvSpPr/>
            <p:nvPr/>
          </p:nvSpPr>
          <p:spPr>
            <a:xfrm>
              <a:off x="1859757" y="3724275"/>
              <a:ext cx="2457450" cy="2228850"/>
            </a:xfrm>
            <a:prstGeom prst="roundRect">
              <a:avLst>
                <a:gd name="adj" fmla="val 5556"/>
              </a:avLst>
            </a:prstGeom>
            <a:noFill/>
            <a:ln w="28575" cap="flat" cmpd="sng">
              <a:solidFill>
                <a:srgbClr val="757070"/>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400"/>
                </a:spcBef>
                <a:spcAft>
                  <a:spcPts val="400"/>
                </a:spcAft>
                <a:buClr>
                  <a:srgbClr val="EE283C"/>
                </a:buClr>
                <a:buSzPts val="1600"/>
                <a:buFont typeface="Arial"/>
                <a:buNone/>
              </a:pPr>
              <a:endParaRPr sz="1600" b="0" i="0" u="none" strike="noStrike" cap="none">
                <a:solidFill>
                  <a:srgbClr val="000000"/>
                </a:solidFill>
                <a:latin typeface="Lato"/>
                <a:ea typeface="Lato"/>
                <a:cs typeface="Lato"/>
                <a:sym typeface="Lato"/>
              </a:endParaRPr>
            </a:p>
          </p:txBody>
        </p:sp>
        <p:sp>
          <p:nvSpPr>
            <p:cNvPr id="230" name="Google Shape;230;p28"/>
            <p:cNvSpPr txBox="1"/>
            <p:nvPr/>
          </p:nvSpPr>
          <p:spPr>
            <a:xfrm>
              <a:off x="2532876" y="5519072"/>
              <a:ext cx="1096588" cy="246221"/>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dirty="0" err="1">
                  <a:solidFill>
                    <a:schemeClr val="dk1"/>
                  </a:solidFill>
                  <a:latin typeface="Lato"/>
                  <a:ea typeface="Lato"/>
                  <a:cs typeface="Lato"/>
                  <a:sym typeface="Lato"/>
                </a:rPr>
                <a:t>Highcharts</a:t>
              </a:r>
              <a:endParaRPr sz="1400" b="0" i="0" u="none" strike="noStrike" cap="none" dirty="0">
                <a:solidFill>
                  <a:srgbClr val="000000"/>
                </a:solidFill>
                <a:latin typeface="Arial"/>
                <a:ea typeface="Arial"/>
                <a:cs typeface="Arial"/>
                <a:sym typeface="Arial"/>
              </a:endParaRPr>
            </a:p>
          </p:txBody>
        </p:sp>
        <p:pic>
          <p:nvPicPr>
            <p:cNvPr id="231" name="Google Shape;231;p28"/>
            <p:cNvPicPr preferRelativeResize="0"/>
            <p:nvPr/>
          </p:nvPicPr>
          <p:blipFill rotWithShape="1">
            <a:blip r:embed="rId6">
              <a:alphaModFix/>
            </a:blip>
            <a:srcRect t="34732" b="34732"/>
            <a:stretch/>
          </p:blipFill>
          <p:spPr>
            <a:xfrm>
              <a:off x="2010915" y="4444180"/>
              <a:ext cx="2155135" cy="501595"/>
            </a:xfrm>
            <a:prstGeom prst="rect">
              <a:avLst/>
            </a:prstGeom>
            <a:noFill/>
            <a:ln>
              <a:noFill/>
            </a:ln>
          </p:spPr>
        </p:pic>
      </p:grpSp>
      <p:grpSp>
        <p:nvGrpSpPr>
          <p:cNvPr id="232" name="Google Shape;232;p28"/>
          <p:cNvGrpSpPr/>
          <p:nvPr/>
        </p:nvGrpSpPr>
        <p:grpSpPr>
          <a:xfrm>
            <a:off x="4845844" y="3724275"/>
            <a:ext cx="2457450" cy="2228850"/>
            <a:chOff x="4845844" y="3724275"/>
            <a:chExt cx="2457450" cy="2228850"/>
          </a:xfrm>
        </p:grpSpPr>
        <p:sp>
          <p:nvSpPr>
            <p:cNvPr id="233" name="Google Shape;233;p28"/>
            <p:cNvSpPr/>
            <p:nvPr/>
          </p:nvSpPr>
          <p:spPr>
            <a:xfrm>
              <a:off x="4845844" y="3724275"/>
              <a:ext cx="2457450" cy="2228850"/>
            </a:xfrm>
            <a:prstGeom prst="roundRect">
              <a:avLst>
                <a:gd name="adj" fmla="val 5556"/>
              </a:avLst>
            </a:prstGeom>
            <a:noFill/>
            <a:ln w="28575" cap="flat" cmpd="sng">
              <a:solidFill>
                <a:srgbClr val="757070"/>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400"/>
                </a:spcBef>
                <a:spcAft>
                  <a:spcPts val="400"/>
                </a:spcAft>
                <a:buClr>
                  <a:srgbClr val="EE283C"/>
                </a:buClr>
                <a:buSzPts val="1600"/>
                <a:buFont typeface="Arial"/>
                <a:buNone/>
              </a:pPr>
              <a:endParaRPr sz="1600" b="0" i="0" u="none" strike="noStrike" cap="none">
                <a:solidFill>
                  <a:srgbClr val="000000"/>
                </a:solidFill>
                <a:latin typeface="Lato"/>
                <a:ea typeface="Lato"/>
                <a:cs typeface="Lato"/>
                <a:sym typeface="Lato"/>
              </a:endParaRPr>
            </a:p>
          </p:txBody>
        </p:sp>
        <p:sp>
          <p:nvSpPr>
            <p:cNvPr id="234" name="Google Shape;234;p28"/>
            <p:cNvSpPr txBox="1"/>
            <p:nvPr/>
          </p:nvSpPr>
          <p:spPr>
            <a:xfrm>
              <a:off x="5445392" y="5422980"/>
              <a:ext cx="1396253" cy="342313"/>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dirty="0" err="1">
                  <a:solidFill>
                    <a:schemeClr val="dk1"/>
                  </a:solidFill>
                  <a:latin typeface="Lato"/>
                  <a:ea typeface="Lato"/>
                  <a:cs typeface="Lato"/>
                  <a:sym typeface="Lato"/>
                </a:rPr>
                <a:t>DataWrapper</a:t>
              </a:r>
              <a:endParaRPr sz="1400" b="0" i="0" u="none" strike="noStrike" cap="none" dirty="0">
                <a:solidFill>
                  <a:srgbClr val="000000"/>
                </a:solidFill>
                <a:latin typeface="Arial"/>
                <a:ea typeface="Arial"/>
                <a:cs typeface="Arial"/>
                <a:sym typeface="Arial"/>
              </a:endParaRPr>
            </a:p>
          </p:txBody>
        </p:sp>
        <p:pic>
          <p:nvPicPr>
            <p:cNvPr id="235" name="Google Shape;235;p28"/>
            <p:cNvPicPr preferRelativeResize="0"/>
            <p:nvPr/>
          </p:nvPicPr>
          <p:blipFill rotWithShape="1">
            <a:blip r:embed="rId7">
              <a:alphaModFix/>
            </a:blip>
            <a:srcRect l="10422" t="26448" r="9699" b="20783"/>
            <a:stretch/>
          </p:blipFill>
          <p:spPr>
            <a:xfrm>
              <a:off x="4965700" y="4427801"/>
              <a:ext cx="2217739" cy="534353"/>
            </a:xfrm>
            <a:prstGeom prst="rect">
              <a:avLst/>
            </a:prstGeom>
            <a:noFill/>
            <a:ln>
              <a:noFill/>
            </a:ln>
          </p:spPr>
        </p:pic>
      </p:grpSp>
      <p:grpSp>
        <p:nvGrpSpPr>
          <p:cNvPr id="236" name="Google Shape;236;p28"/>
          <p:cNvGrpSpPr/>
          <p:nvPr/>
        </p:nvGrpSpPr>
        <p:grpSpPr>
          <a:xfrm>
            <a:off x="7874794" y="3724275"/>
            <a:ext cx="2457450" cy="2228850"/>
            <a:chOff x="7874794" y="3724275"/>
            <a:chExt cx="2457450" cy="2228850"/>
          </a:xfrm>
        </p:grpSpPr>
        <p:sp>
          <p:nvSpPr>
            <p:cNvPr id="237" name="Google Shape;237;p28"/>
            <p:cNvSpPr/>
            <p:nvPr/>
          </p:nvSpPr>
          <p:spPr>
            <a:xfrm>
              <a:off x="7874794" y="3724275"/>
              <a:ext cx="2457450" cy="2228850"/>
            </a:xfrm>
            <a:prstGeom prst="roundRect">
              <a:avLst>
                <a:gd name="adj" fmla="val 5556"/>
              </a:avLst>
            </a:prstGeom>
            <a:noFill/>
            <a:ln w="28575" cap="flat" cmpd="sng">
              <a:solidFill>
                <a:srgbClr val="757070"/>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400"/>
                </a:spcBef>
                <a:spcAft>
                  <a:spcPts val="400"/>
                </a:spcAft>
                <a:buClr>
                  <a:srgbClr val="EE283C"/>
                </a:buClr>
                <a:buSzPts val="1600"/>
                <a:buFont typeface="Arial"/>
                <a:buNone/>
              </a:pPr>
              <a:endParaRPr sz="1600" b="0" i="0" u="none" strike="noStrike" cap="none">
                <a:solidFill>
                  <a:srgbClr val="000000"/>
                </a:solidFill>
                <a:latin typeface="Lato"/>
                <a:ea typeface="Lato"/>
                <a:cs typeface="Lato"/>
                <a:sym typeface="Lato"/>
              </a:endParaRPr>
            </a:p>
          </p:txBody>
        </p:sp>
        <p:sp>
          <p:nvSpPr>
            <p:cNvPr id="238" name="Google Shape;238;p28"/>
            <p:cNvSpPr txBox="1"/>
            <p:nvPr/>
          </p:nvSpPr>
          <p:spPr>
            <a:xfrm>
              <a:off x="8682732" y="5519072"/>
              <a:ext cx="841577" cy="246221"/>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Lato"/>
                  <a:ea typeface="Lato"/>
                  <a:cs typeface="Lato"/>
                  <a:sym typeface="Lato"/>
                </a:rPr>
                <a:t>Power BI</a:t>
              </a:r>
              <a:endParaRPr sz="1400" b="0" i="0" u="none" strike="noStrike" cap="none">
                <a:solidFill>
                  <a:srgbClr val="000000"/>
                </a:solidFill>
                <a:latin typeface="Arial"/>
                <a:ea typeface="Arial"/>
                <a:cs typeface="Arial"/>
                <a:sym typeface="Arial"/>
              </a:endParaRPr>
            </a:p>
          </p:txBody>
        </p:sp>
        <p:pic>
          <p:nvPicPr>
            <p:cNvPr id="239" name="Google Shape;239;p28"/>
            <p:cNvPicPr preferRelativeResize="0"/>
            <p:nvPr/>
          </p:nvPicPr>
          <p:blipFill rotWithShape="1">
            <a:blip r:embed="rId8">
              <a:alphaModFix/>
            </a:blip>
            <a:srcRect t="31535" r="2501" b="27128"/>
            <a:stretch/>
          </p:blipFill>
          <p:spPr>
            <a:xfrm>
              <a:off x="8066082" y="4447366"/>
              <a:ext cx="2074874" cy="495222"/>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5"/>
                                        </p:tgtEl>
                                        <p:attrNameLst>
                                          <p:attrName>style.visibility</p:attrName>
                                        </p:attrNameLst>
                                      </p:cBhvr>
                                      <p:to>
                                        <p:strVal val="visible"/>
                                      </p:to>
                                    </p:set>
                                    <p:animEffect transition="in" filter="fade">
                                      <p:cBhvr>
                                        <p:cTn id="7" dur="500"/>
                                        <p:tgtEl>
                                          <p:spTgt spid="2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6"/>
                                        </p:tgtEl>
                                        <p:attrNameLst>
                                          <p:attrName>style.visibility</p:attrName>
                                        </p:attrNameLst>
                                      </p:cBhvr>
                                      <p:to>
                                        <p:strVal val="visible"/>
                                      </p:to>
                                    </p:set>
                                    <p:animEffect transition="in" filter="fade">
                                      <p:cBhvr>
                                        <p:cTn id="12" dur="500"/>
                                        <p:tgtEl>
                                          <p:spTgt spid="2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0"/>
                                        </p:tgtEl>
                                        <p:attrNameLst>
                                          <p:attrName>style.visibility</p:attrName>
                                        </p:attrNameLst>
                                      </p:cBhvr>
                                      <p:to>
                                        <p:strVal val="visible"/>
                                      </p:to>
                                    </p:set>
                                    <p:animEffect transition="in" filter="fade">
                                      <p:cBhvr>
                                        <p:cTn id="17" dur="500"/>
                                        <p:tgtEl>
                                          <p:spTgt spid="2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4"/>
                                        </p:tgtEl>
                                        <p:attrNameLst>
                                          <p:attrName>style.visibility</p:attrName>
                                        </p:attrNameLst>
                                      </p:cBhvr>
                                      <p:to>
                                        <p:strVal val="visible"/>
                                      </p:to>
                                    </p:set>
                                    <p:animEffect transition="in" filter="fade">
                                      <p:cBhvr>
                                        <p:cTn id="22" dur="500"/>
                                        <p:tgtEl>
                                          <p:spTgt spid="2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8"/>
                                        </p:tgtEl>
                                        <p:attrNameLst>
                                          <p:attrName>style.visibility</p:attrName>
                                        </p:attrNameLst>
                                      </p:cBhvr>
                                      <p:to>
                                        <p:strVal val="visible"/>
                                      </p:to>
                                    </p:set>
                                    <p:animEffect transition="in" filter="fade">
                                      <p:cBhvr>
                                        <p:cTn id="27" dur="500"/>
                                        <p:tgtEl>
                                          <p:spTgt spid="22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2"/>
                                        </p:tgtEl>
                                        <p:attrNameLst>
                                          <p:attrName>style.visibility</p:attrName>
                                        </p:attrNameLst>
                                      </p:cBhvr>
                                      <p:to>
                                        <p:strVal val="visible"/>
                                      </p:to>
                                    </p:set>
                                    <p:animEffect transition="in" filter="fade">
                                      <p:cBhvr>
                                        <p:cTn id="32" dur="500"/>
                                        <p:tgtEl>
                                          <p:spTgt spid="23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6"/>
                                        </p:tgtEl>
                                        <p:attrNameLst>
                                          <p:attrName>style.visibility</p:attrName>
                                        </p:attrNameLst>
                                      </p:cBhvr>
                                      <p:to>
                                        <p:strVal val="visible"/>
                                      </p:to>
                                    </p:set>
                                    <p:animEffect transition="in" filter="fade">
                                      <p:cBhvr>
                                        <p:cTn id="37" dur="500"/>
                                        <p:tgtEl>
                                          <p:spTgt spid="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grpSp>
        <p:nvGrpSpPr>
          <p:cNvPr id="244" name="Google Shape;244;p29"/>
          <p:cNvGrpSpPr/>
          <p:nvPr/>
        </p:nvGrpSpPr>
        <p:grpSpPr>
          <a:xfrm>
            <a:off x="542143" y="1493419"/>
            <a:ext cx="10976926" cy="3871163"/>
            <a:chOff x="542143" y="1493419"/>
            <a:chExt cx="10976926" cy="3871163"/>
          </a:xfrm>
        </p:grpSpPr>
        <p:grpSp>
          <p:nvGrpSpPr>
            <p:cNvPr id="245" name="Google Shape;245;p29"/>
            <p:cNvGrpSpPr/>
            <p:nvPr/>
          </p:nvGrpSpPr>
          <p:grpSpPr>
            <a:xfrm>
              <a:off x="542143" y="2576627"/>
              <a:ext cx="5038165" cy="1212304"/>
              <a:chOff x="475129" y="2339793"/>
              <a:chExt cx="5038165" cy="1212304"/>
            </a:xfrm>
          </p:grpSpPr>
          <p:sp>
            <p:nvSpPr>
              <p:cNvPr id="246" name="Google Shape;246;p29"/>
              <p:cNvSpPr txBox="1"/>
              <p:nvPr/>
            </p:nvSpPr>
            <p:spPr>
              <a:xfrm>
                <a:off x="2321591" y="2339793"/>
                <a:ext cx="1345240"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Lato"/>
                    <a:ea typeface="Lato"/>
                    <a:cs typeface="Lato"/>
                    <a:sym typeface="Lato"/>
                  </a:rPr>
                  <a:t>Tableau </a:t>
                </a:r>
                <a:endParaRPr sz="1400" b="0" i="0" u="none" strike="noStrike" cap="none">
                  <a:solidFill>
                    <a:srgbClr val="000000"/>
                  </a:solidFill>
                  <a:latin typeface="Arial"/>
                  <a:ea typeface="Arial"/>
                  <a:cs typeface="Arial"/>
                  <a:sym typeface="Arial"/>
                </a:endParaRPr>
              </a:p>
            </p:txBody>
          </p:sp>
          <p:sp>
            <p:nvSpPr>
              <p:cNvPr id="247" name="Google Shape;247;p29"/>
              <p:cNvSpPr txBox="1"/>
              <p:nvPr/>
            </p:nvSpPr>
            <p:spPr>
              <a:xfrm>
                <a:off x="475129" y="2967322"/>
                <a:ext cx="5038165"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Lato"/>
                    <a:ea typeface="Lato"/>
                    <a:cs typeface="Lato"/>
                    <a:sym typeface="Lato"/>
                  </a:rPr>
                  <a:t>It is a </a:t>
                </a:r>
                <a:r>
                  <a:rPr lang="en-US" sz="1600" b="1" i="0" u="none" strike="noStrike" cap="none">
                    <a:solidFill>
                      <a:srgbClr val="EE283C"/>
                    </a:solidFill>
                    <a:latin typeface="Lato"/>
                    <a:ea typeface="Lato"/>
                    <a:cs typeface="Lato"/>
                    <a:sym typeface="Lato"/>
                  </a:rPr>
                  <a:t>data connect </a:t>
                </a:r>
                <a:r>
                  <a:rPr lang="en-US" sz="1600" b="0" i="0" u="none" strike="noStrike" cap="none">
                    <a:solidFill>
                      <a:schemeClr val="dk1"/>
                    </a:solidFill>
                    <a:latin typeface="Lato"/>
                    <a:ea typeface="Lato"/>
                    <a:cs typeface="Lato"/>
                    <a:sym typeface="Lato"/>
                  </a:rPr>
                  <a:t>and </a:t>
                </a:r>
                <a:r>
                  <a:rPr lang="en-US" sz="1600" b="1" i="0" u="none" strike="noStrike" cap="none">
                    <a:solidFill>
                      <a:srgbClr val="EE283C"/>
                    </a:solidFill>
                    <a:latin typeface="Lato"/>
                    <a:ea typeface="Lato"/>
                    <a:cs typeface="Lato"/>
                    <a:sym typeface="Lato"/>
                  </a:rPr>
                  <a:t>data analysis </a:t>
                </a:r>
                <a:r>
                  <a:rPr lang="en-US" sz="1600" b="0" i="0" u="none" strike="noStrike" cap="none">
                    <a:solidFill>
                      <a:schemeClr val="dk1"/>
                    </a:solidFill>
                    <a:latin typeface="Lato"/>
                    <a:ea typeface="Lato"/>
                    <a:cs typeface="Lato"/>
                    <a:sym typeface="Lato"/>
                  </a:rPr>
                  <a:t>tool used</a:t>
                </a:r>
                <a:br>
                  <a:rPr lang="en-US" sz="1600" b="0" i="0" u="none" strike="noStrike" cap="none">
                    <a:solidFill>
                      <a:schemeClr val="dk1"/>
                    </a:solidFill>
                    <a:latin typeface="Lato"/>
                    <a:ea typeface="Lato"/>
                    <a:cs typeface="Lato"/>
                    <a:sym typeface="Lato"/>
                  </a:rPr>
                </a:br>
                <a:r>
                  <a:rPr lang="en-US" sz="1600" b="0" i="0" u="none" strike="noStrike" cap="none">
                    <a:solidFill>
                      <a:schemeClr val="dk1"/>
                    </a:solidFill>
                    <a:latin typeface="Lato"/>
                    <a:ea typeface="Lato"/>
                    <a:cs typeface="Lato"/>
                    <a:sym typeface="Lato"/>
                  </a:rPr>
                  <a:t>for visualisation.</a:t>
                </a:r>
                <a:endParaRPr sz="1400" b="0" i="0" u="none" strike="noStrike" cap="none">
                  <a:solidFill>
                    <a:srgbClr val="000000"/>
                  </a:solidFill>
                  <a:latin typeface="Arial"/>
                  <a:ea typeface="Arial"/>
                  <a:cs typeface="Arial"/>
                  <a:sym typeface="Arial"/>
                </a:endParaRPr>
              </a:p>
            </p:txBody>
          </p:sp>
        </p:grpSp>
        <p:pic>
          <p:nvPicPr>
            <p:cNvPr id="248" name="Google Shape;248;p29"/>
            <p:cNvPicPr preferRelativeResize="0"/>
            <p:nvPr/>
          </p:nvPicPr>
          <p:blipFill rotWithShape="1">
            <a:blip r:embed="rId3">
              <a:alphaModFix/>
            </a:blip>
            <a:srcRect/>
            <a:stretch/>
          </p:blipFill>
          <p:spPr>
            <a:xfrm>
              <a:off x="6096000" y="1493419"/>
              <a:ext cx="5423069" cy="3871163"/>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fade">
                                      <p:cBhvr>
                                        <p:cTn id="7" dur="50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grpSp>
        <p:nvGrpSpPr>
          <p:cNvPr id="253" name="Google Shape;253;p30"/>
          <p:cNvGrpSpPr/>
          <p:nvPr/>
        </p:nvGrpSpPr>
        <p:grpSpPr>
          <a:xfrm>
            <a:off x="722956" y="1493419"/>
            <a:ext cx="10746088" cy="3871162"/>
            <a:chOff x="722956" y="1493419"/>
            <a:chExt cx="10746088" cy="3871162"/>
          </a:xfrm>
        </p:grpSpPr>
        <p:grpSp>
          <p:nvGrpSpPr>
            <p:cNvPr id="254" name="Google Shape;254;p30"/>
            <p:cNvGrpSpPr/>
            <p:nvPr/>
          </p:nvGrpSpPr>
          <p:grpSpPr>
            <a:xfrm>
              <a:off x="722956" y="1832833"/>
              <a:ext cx="5038165" cy="3192334"/>
              <a:chOff x="542143" y="2576627"/>
              <a:chExt cx="5038165" cy="3192334"/>
            </a:xfrm>
          </p:grpSpPr>
          <p:sp>
            <p:nvSpPr>
              <p:cNvPr id="255" name="Google Shape;255;p30"/>
              <p:cNvSpPr txBox="1"/>
              <p:nvPr/>
            </p:nvSpPr>
            <p:spPr>
              <a:xfrm>
                <a:off x="2063195" y="2576627"/>
                <a:ext cx="1996060"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Lato"/>
                    <a:ea typeface="Lato"/>
                    <a:cs typeface="Lato"/>
                    <a:sym typeface="Lato"/>
                  </a:rPr>
                  <a:t>Key Features</a:t>
                </a:r>
                <a:endParaRPr sz="1400" b="0" i="0" u="none" strike="noStrike" cap="none">
                  <a:solidFill>
                    <a:srgbClr val="000000"/>
                  </a:solidFill>
                  <a:latin typeface="Arial"/>
                  <a:ea typeface="Arial"/>
                  <a:cs typeface="Arial"/>
                  <a:sym typeface="Arial"/>
                </a:endParaRPr>
              </a:p>
            </p:txBody>
          </p:sp>
          <p:sp>
            <p:nvSpPr>
              <p:cNvPr id="256" name="Google Shape;256;p30"/>
              <p:cNvSpPr txBox="1"/>
              <p:nvPr/>
            </p:nvSpPr>
            <p:spPr>
              <a:xfrm>
                <a:off x="542143" y="3204156"/>
                <a:ext cx="5038165" cy="2564805"/>
              </a:xfrm>
              <a:prstGeom prst="rect">
                <a:avLst/>
              </a:prstGeom>
              <a:noFill/>
              <a:ln>
                <a:noFill/>
              </a:ln>
            </p:spPr>
            <p:txBody>
              <a:bodyPr spcFirstLastPara="1" wrap="square" lIns="91425" tIns="45700" rIns="91425" bIns="45700" anchor="t" anchorCtr="0">
                <a:noAutofit/>
              </a:bodyPr>
              <a:lstStyle/>
              <a:p>
                <a:pPr marL="360000" marR="0" lvl="0" indent="-360000" algn="l" rtl="0">
                  <a:lnSpc>
                    <a:spcPct val="100000"/>
                  </a:lnSpc>
                  <a:spcBef>
                    <a:spcPts val="0"/>
                  </a:spcBef>
                  <a:spcAft>
                    <a:spcPts val="0"/>
                  </a:spcAft>
                  <a:buClr>
                    <a:srgbClr val="EE283C"/>
                  </a:buClr>
                  <a:buSzPts val="1600"/>
                  <a:buFont typeface="Noto Sans Symbols"/>
                  <a:buChar char="🞆"/>
                </a:pPr>
                <a:r>
                  <a:rPr lang="en-US" sz="1600" b="0" i="0" u="none" strike="noStrike" cap="none" dirty="0">
                    <a:solidFill>
                      <a:schemeClr val="dk1"/>
                    </a:solidFill>
                    <a:latin typeface="Lato"/>
                    <a:ea typeface="Lato"/>
                    <a:cs typeface="Lato"/>
                    <a:sym typeface="Lato"/>
                  </a:rPr>
                  <a:t>Tableau is a </a:t>
                </a:r>
                <a:r>
                  <a:rPr lang="en-US" sz="1600" b="1" i="0" u="none" strike="noStrike" cap="none" dirty="0">
                    <a:solidFill>
                      <a:srgbClr val="EE283C"/>
                    </a:solidFill>
                    <a:latin typeface="Lato"/>
                    <a:ea typeface="Lato"/>
                    <a:cs typeface="Lato"/>
                    <a:sym typeface="Lato"/>
                  </a:rPr>
                  <a:t>business intelligence </a:t>
                </a:r>
                <a:r>
                  <a:rPr lang="en-US" sz="1600" b="0" i="0" u="none" strike="noStrike" cap="none" dirty="0">
                    <a:solidFill>
                      <a:schemeClr val="dk1"/>
                    </a:solidFill>
                    <a:latin typeface="Lato"/>
                    <a:ea typeface="Lato"/>
                    <a:cs typeface="Lato"/>
                    <a:sym typeface="Lato"/>
                  </a:rPr>
                  <a:t>and </a:t>
                </a:r>
                <a:r>
                  <a:rPr lang="en-US" sz="1600" b="1" i="0" u="none" strike="noStrike" cap="none" dirty="0">
                    <a:solidFill>
                      <a:srgbClr val="FF0000"/>
                    </a:solidFill>
                    <a:latin typeface="Lato"/>
                    <a:ea typeface="Lato"/>
                    <a:cs typeface="Lato"/>
                    <a:sym typeface="Lato"/>
                  </a:rPr>
                  <a:t>data </a:t>
                </a:r>
                <a:r>
                  <a:rPr lang="en-US" sz="1600" b="1" i="0" u="none" strike="noStrike" cap="none" dirty="0" err="1">
                    <a:solidFill>
                      <a:srgbClr val="EE283C"/>
                    </a:solidFill>
                    <a:latin typeface="Lato"/>
                    <a:ea typeface="Lato"/>
                    <a:cs typeface="Lato"/>
                    <a:sym typeface="Lato"/>
                  </a:rPr>
                  <a:t>visualisation</a:t>
                </a:r>
                <a:r>
                  <a:rPr lang="en-US" sz="1600" b="0" i="0" u="none" strike="noStrike" cap="none" dirty="0">
                    <a:solidFill>
                      <a:schemeClr val="dk1"/>
                    </a:solidFill>
                    <a:latin typeface="Lato"/>
                    <a:ea typeface="Lato"/>
                    <a:cs typeface="Lato"/>
                    <a:sym typeface="Lato"/>
                  </a:rPr>
                  <a:t> tool.</a:t>
                </a:r>
                <a:endParaRPr sz="1400" b="0" i="0" u="none" strike="noStrike" cap="none" dirty="0">
                  <a:solidFill>
                    <a:srgbClr val="000000"/>
                  </a:solidFill>
                  <a:latin typeface="Arial"/>
                  <a:ea typeface="Arial"/>
                  <a:cs typeface="Arial"/>
                  <a:sym typeface="Arial"/>
                </a:endParaRPr>
              </a:p>
              <a:p>
                <a:pPr marL="360000" marR="0" lvl="0" indent="-360000" algn="l" rtl="0">
                  <a:lnSpc>
                    <a:spcPct val="100000"/>
                  </a:lnSpc>
                  <a:spcBef>
                    <a:spcPts val="400"/>
                  </a:spcBef>
                  <a:spcAft>
                    <a:spcPts val="0"/>
                  </a:spcAft>
                  <a:buClr>
                    <a:srgbClr val="EE283C"/>
                  </a:buClr>
                  <a:buSzPts val="1600"/>
                  <a:buFont typeface="Noto Sans Symbols"/>
                  <a:buChar char="🞆"/>
                </a:pPr>
                <a:r>
                  <a:rPr lang="en-US" sz="1600" b="0" i="0" u="none" strike="noStrike" cap="none" dirty="0">
                    <a:solidFill>
                      <a:schemeClr val="dk1"/>
                    </a:solidFill>
                    <a:latin typeface="Lato"/>
                    <a:ea typeface="Lato"/>
                    <a:cs typeface="Lato"/>
                    <a:sym typeface="Lato"/>
                  </a:rPr>
                  <a:t>It is easy to learn: Has a simple </a:t>
                </a:r>
                <a:r>
                  <a:rPr lang="en-US" sz="1600" b="1" i="0" u="none" strike="noStrike" cap="none" dirty="0">
                    <a:solidFill>
                      <a:srgbClr val="EE283C"/>
                    </a:solidFill>
                    <a:latin typeface="Lato"/>
                    <a:ea typeface="Lato"/>
                    <a:cs typeface="Lato"/>
                    <a:sym typeface="Lato"/>
                  </a:rPr>
                  <a:t>drag</a:t>
                </a:r>
                <a:r>
                  <a:rPr lang="en-US" sz="1600" b="0" i="0" u="none" strike="noStrike" cap="none" dirty="0">
                    <a:solidFill>
                      <a:schemeClr val="dk1"/>
                    </a:solidFill>
                    <a:latin typeface="Lato"/>
                    <a:ea typeface="Lato"/>
                    <a:cs typeface="Lato"/>
                    <a:sym typeface="Lato"/>
                  </a:rPr>
                  <a:t>-and-</a:t>
                </a:r>
                <a:r>
                  <a:rPr lang="en-US" sz="1600" b="1" i="0" u="none" strike="noStrike" cap="none" dirty="0">
                    <a:solidFill>
                      <a:srgbClr val="EE283C"/>
                    </a:solidFill>
                    <a:latin typeface="Lato"/>
                    <a:ea typeface="Lato"/>
                    <a:cs typeface="Lato"/>
                    <a:sym typeface="Lato"/>
                  </a:rPr>
                  <a:t>drop</a:t>
                </a:r>
                <a:r>
                  <a:rPr lang="en-US" sz="1600" b="0" i="0" u="none" strike="noStrike" cap="none" dirty="0">
                    <a:solidFill>
                      <a:schemeClr val="dk1"/>
                    </a:solidFill>
                    <a:latin typeface="Lato"/>
                    <a:ea typeface="Lato"/>
                    <a:cs typeface="Lato"/>
                    <a:sym typeface="Lato"/>
                  </a:rPr>
                  <a:t>-based interface.</a:t>
                </a:r>
                <a:endParaRPr sz="1400" b="0" i="0" u="none" strike="noStrike" cap="none" dirty="0">
                  <a:solidFill>
                    <a:srgbClr val="000000"/>
                  </a:solidFill>
                  <a:latin typeface="Arial"/>
                  <a:ea typeface="Arial"/>
                  <a:cs typeface="Arial"/>
                  <a:sym typeface="Arial"/>
                </a:endParaRPr>
              </a:p>
              <a:p>
                <a:pPr marL="360000" marR="0" lvl="0" indent="-360000" algn="l" rtl="0">
                  <a:lnSpc>
                    <a:spcPct val="100000"/>
                  </a:lnSpc>
                  <a:spcBef>
                    <a:spcPts val="400"/>
                  </a:spcBef>
                  <a:spcAft>
                    <a:spcPts val="0"/>
                  </a:spcAft>
                  <a:buClr>
                    <a:srgbClr val="EE283C"/>
                  </a:buClr>
                  <a:buSzPts val="1600"/>
                  <a:buFont typeface="Noto Sans Symbols"/>
                  <a:buChar char="🞆"/>
                </a:pPr>
                <a:r>
                  <a:rPr lang="en-US" sz="1600" b="0" i="0" u="none" strike="noStrike" cap="none" dirty="0">
                    <a:solidFill>
                      <a:schemeClr val="dk1"/>
                    </a:solidFill>
                    <a:latin typeface="Lato"/>
                    <a:ea typeface="Lato"/>
                    <a:cs typeface="Lato"/>
                    <a:sym typeface="Lato"/>
                  </a:rPr>
                  <a:t>It has interactive dashboards.</a:t>
                </a:r>
                <a:endParaRPr sz="1400" b="0" i="0" u="none" strike="noStrike" cap="none" dirty="0">
                  <a:solidFill>
                    <a:srgbClr val="000000"/>
                  </a:solidFill>
                  <a:latin typeface="Arial"/>
                  <a:ea typeface="Arial"/>
                  <a:cs typeface="Arial"/>
                  <a:sym typeface="Arial"/>
                </a:endParaRPr>
              </a:p>
              <a:p>
                <a:pPr marL="360000" marR="0" lvl="0" indent="-360000" algn="l" rtl="0">
                  <a:lnSpc>
                    <a:spcPct val="100000"/>
                  </a:lnSpc>
                  <a:spcBef>
                    <a:spcPts val="400"/>
                  </a:spcBef>
                  <a:spcAft>
                    <a:spcPts val="0"/>
                  </a:spcAft>
                  <a:buClr>
                    <a:srgbClr val="EE283C"/>
                  </a:buClr>
                  <a:buSzPts val="1600"/>
                  <a:buFont typeface="Noto Sans Symbols"/>
                  <a:buChar char="🞆"/>
                </a:pPr>
                <a:r>
                  <a:rPr lang="en-US" sz="1600" b="0" i="0" u="none" strike="noStrike" cap="none" dirty="0">
                    <a:solidFill>
                      <a:schemeClr val="dk1"/>
                    </a:solidFill>
                    <a:latin typeface="Lato"/>
                    <a:ea typeface="Lato"/>
                    <a:cs typeface="Lato"/>
                    <a:sym typeface="Lato"/>
                  </a:rPr>
                  <a:t>It can share and interact. </a:t>
                </a:r>
                <a:endParaRPr sz="1400" b="0" i="0" u="none" strike="noStrike" cap="none" dirty="0">
                  <a:solidFill>
                    <a:srgbClr val="000000"/>
                  </a:solidFill>
                  <a:latin typeface="Arial"/>
                  <a:ea typeface="Arial"/>
                  <a:cs typeface="Arial"/>
                  <a:sym typeface="Arial"/>
                </a:endParaRPr>
              </a:p>
              <a:p>
                <a:pPr marL="360000" marR="0" lvl="0" indent="-360000" algn="l" rtl="0">
                  <a:lnSpc>
                    <a:spcPct val="100000"/>
                  </a:lnSpc>
                  <a:spcBef>
                    <a:spcPts val="400"/>
                  </a:spcBef>
                  <a:spcAft>
                    <a:spcPts val="0"/>
                  </a:spcAft>
                  <a:buClr>
                    <a:srgbClr val="EE283C"/>
                  </a:buClr>
                  <a:buSzPts val="1600"/>
                  <a:buFont typeface="Noto Sans Symbols"/>
                  <a:buChar char="🞆"/>
                </a:pPr>
                <a:r>
                  <a:rPr lang="en-US" sz="1600" b="0" i="0" u="none" strike="noStrike" cap="none" dirty="0">
                    <a:solidFill>
                      <a:schemeClr val="dk1"/>
                    </a:solidFill>
                    <a:latin typeface="Lato"/>
                    <a:ea typeface="Lato"/>
                    <a:cs typeface="Lato"/>
                    <a:sym typeface="Lato"/>
                  </a:rPr>
                  <a:t>Its </a:t>
                </a:r>
                <a:r>
                  <a:rPr lang="en-US" sz="1600" b="1" i="0" u="none" strike="noStrike" cap="none" dirty="0">
                    <a:solidFill>
                      <a:srgbClr val="EE283C"/>
                    </a:solidFill>
                    <a:latin typeface="Lato"/>
                    <a:ea typeface="Lato"/>
                    <a:cs typeface="Lato"/>
                    <a:sym typeface="Lato"/>
                  </a:rPr>
                  <a:t>implementation</a:t>
                </a:r>
                <a:r>
                  <a:rPr lang="en-US" sz="1600" b="0" i="0" u="none" strike="noStrike" cap="none" dirty="0">
                    <a:solidFill>
                      <a:schemeClr val="dk1"/>
                    </a:solidFill>
                    <a:latin typeface="Lato"/>
                    <a:ea typeface="Lato"/>
                    <a:cs typeface="Lato"/>
                    <a:sym typeface="Lato"/>
                  </a:rPr>
                  <a:t> is easy and enables </a:t>
                </a:r>
                <a:r>
                  <a:rPr lang="en-US" sz="1600" b="1" i="0" u="none" strike="noStrike" cap="none" dirty="0">
                    <a:solidFill>
                      <a:srgbClr val="EE283C"/>
                    </a:solidFill>
                    <a:latin typeface="Lato"/>
                    <a:ea typeface="Lato"/>
                    <a:cs typeface="Lato"/>
                    <a:sym typeface="Lato"/>
                  </a:rPr>
                  <a:t>real-time</a:t>
                </a:r>
                <a:r>
                  <a:rPr lang="en-US" sz="1600" b="0" i="0" u="none" strike="noStrike" cap="none" dirty="0">
                    <a:solidFill>
                      <a:srgbClr val="EE283C"/>
                    </a:solidFill>
                    <a:latin typeface="Lato"/>
                    <a:ea typeface="Lato"/>
                    <a:cs typeface="Lato"/>
                    <a:sym typeface="Lato"/>
                  </a:rPr>
                  <a:t> </a:t>
                </a:r>
                <a:r>
                  <a:rPr lang="en-US" sz="1600" b="0" i="0" u="none" strike="noStrike" cap="none" dirty="0">
                    <a:solidFill>
                      <a:schemeClr val="dk1"/>
                    </a:solidFill>
                    <a:latin typeface="Lato"/>
                    <a:ea typeface="Lato"/>
                    <a:cs typeface="Lato"/>
                    <a:sym typeface="Lato"/>
                  </a:rPr>
                  <a:t>collaboration with fellow team members.</a:t>
                </a:r>
                <a:endParaRPr sz="1400" b="0" i="0" u="none" strike="noStrike" cap="none" dirty="0">
                  <a:solidFill>
                    <a:srgbClr val="000000"/>
                  </a:solidFill>
                  <a:latin typeface="Arial"/>
                  <a:ea typeface="Arial"/>
                  <a:cs typeface="Arial"/>
                  <a:sym typeface="Arial"/>
                </a:endParaRPr>
              </a:p>
              <a:p>
                <a:pPr marL="360000" marR="0" lvl="0" indent="-360000" algn="l" rtl="0">
                  <a:lnSpc>
                    <a:spcPct val="100000"/>
                  </a:lnSpc>
                  <a:spcBef>
                    <a:spcPts val="400"/>
                  </a:spcBef>
                  <a:spcAft>
                    <a:spcPts val="0"/>
                  </a:spcAft>
                  <a:buClr>
                    <a:srgbClr val="EE283C"/>
                  </a:buClr>
                  <a:buSzPts val="1600"/>
                  <a:buFont typeface="Noto Sans Symbols"/>
                  <a:buChar char="🞆"/>
                </a:pPr>
                <a:r>
                  <a:rPr lang="en-US" sz="1600" b="0" i="0" u="none" strike="noStrike" cap="none" dirty="0">
                    <a:solidFill>
                      <a:schemeClr val="dk1"/>
                    </a:solidFill>
                    <a:latin typeface="Lato"/>
                    <a:ea typeface="Lato"/>
                    <a:cs typeface="Lato"/>
                    <a:sym typeface="Lato"/>
                  </a:rPr>
                  <a:t>It enables smart data connect over </a:t>
                </a:r>
                <a:r>
                  <a:rPr lang="en-US" sz="1600" b="1" i="0" u="none" strike="noStrike" cap="none" dirty="0">
                    <a:solidFill>
                      <a:srgbClr val="EE283C"/>
                    </a:solidFill>
                    <a:latin typeface="Lato"/>
                    <a:ea typeface="Lato"/>
                    <a:cs typeface="Lato"/>
                    <a:sym typeface="Lato"/>
                  </a:rPr>
                  <a:t>Cloud</a:t>
                </a:r>
                <a:r>
                  <a:rPr lang="en-US" sz="1600" b="0" i="0" u="none" strike="noStrike" cap="none" dirty="0">
                    <a:solidFill>
                      <a:schemeClr val="dk1"/>
                    </a:solidFill>
                    <a:latin typeface="Lato"/>
                    <a:ea typeface="Lato"/>
                    <a:cs typeface="Lato"/>
                    <a:sym typeface="Lato"/>
                  </a:rPr>
                  <a:t>.</a:t>
                </a:r>
                <a:endParaRPr sz="1400" b="0" i="0" u="none" strike="noStrike" cap="none" dirty="0">
                  <a:solidFill>
                    <a:srgbClr val="000000"/>
                  </a:solidFill>
                  <a:latin typeface="Arial"/>
                  <a:ea typeface="Arial"/>
                  <a:cs typeface="Arial"/>
                  <a:sym typeface="Arial"/>
                </a:endParaRPr>
              </a:p>
            </p:txBody>
          </p:sp>
        </p:grpSp>
        <p:pic>
          <p:nvPicPr>
            <p:cNvPr id="257" name="Google Shape;257;p30"/>
            <p:cNvPicPr preferRelativeResize="0"/>
            <p:nvPr/>
          </p:nvPicPr>
          <p:blipFill rotWithShape="1">
            <a:blip r:embed="rId3">
              <a:alphaModFix/>
            </a:blip>
            <a:srcRect/>
            <a:stretch/>
          </p:blipFill>
          <p:spPr>
            <a:xfrm>
              <a:off x="6789239" y="1493419"/>
              <a:ext cx="4679805" cy="3871162"/>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3"/>
                                        </p:tgtEl>
                                        <p:attrNameLst>
                                          <p:attrName>style.visibility</p:attrName>
                                        </p:attrNameLst>
                                      </p:cBhvr>
                                      <p:to>
                                        <p:strVal val="visible"/>
                                      </p:to>
                                    </p:set>
                                    <p:animEffect transition="in" filter="fade">
                                      <p:cBhvr>
                                        <p:cTn id="7" dur="500"/>
                                        <p:tgtEl>
                                          <p:spTgt spid="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1"/>
          <p:cNvSpPr txBox="1"/>
          <p:nvPr/>
        </p:nvSpPr>
        <p:spPr>
          <a:xfrm>
            <a:off x="1252220" y="204321"/>
            <a:ext cx="9687561" cy="459741"/>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Lato"/>
                <a:ea typeface="Lato"/>
                <a:cs typeface="Lato"/>
                <a:sym typeface="Lato"/>
              </a:rPr>
              <a:t>VISUALISATION WITHOUT CODING</a:t>
            </a:r>
            <a:endParaRPr sz="2400" b="0" i="0" u="none" strike="noStrike" cap="none">
              <a:solidFill>
                <a:srgbClr val="000000"/>
              </a:solidFill>
              <a:latin typeface="Lato"/>
              <a:ea typeface="Lato"/>
              <a:cs typeface="Lato"/>
              <a:sym typeface="Lato"/>
            </a:endParaRPr>
          </a:p>
        </p:txBody>
      </p:sp>
      <p:sp>
        <p:nvSpPr>
          <p:cNvPr id="263" name="Google Shape;263;p31"/>
          <p:cNvSpPr/>
          <p:nvPr/>
        </p:nvSpPr>
        <p:spPr>
          <a:xfrm>
            <a:off x="4571583" y="3534217"/>
            <a:ext cx="1336219" cy="559906"/>
          </a:xfrm>
          <a:prstGeom prst="rightArrow">
            <a:avLst>
              <a:gd name="adj1" fmla="val 50000"/>
              <a:gd name="adj2" fmla="val 50000"/>
            </a:avLst>
          </a:prstGeom>
          <a:solidFill>
            <a:srgbClr val="7570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64" name="Google Shape;264;p31" descr="Image result for Why Tableau"/>
          <p:cNvPicPr preferRelativeResize="0"/>
          <p:nvPr/>
        </p:nvPicPr>
        <p:blipFill rotWithShape="1">
          <a:blip r:embed="rId3">
            <a:alphaModFix/>
          </a:blip>
          <a:srcRect/>
          <a:stretch/>
        </p:blipFill>
        <p:spPr>
          <a:xfrm>
            <a:off x="6272330" y="1870115"/>
            <a:ext cx="5240500" cy="3888111"/>
          </a:xfrm>
          <a:prstGeom prst="roundRect">
            <a:avLst>
              <a:gd name="adj" fmla="val 4721"/>
            </a:avLst>
          </a:prstGeom>
          <a:noFill/>
          <a:ln w="9525" cap="flat" cmpd="sng">
            <a:solidFill>
              <a:srgbClr val="757070"/>
            </a:solidFill>
            <a:prstDash val="solid"/>
            <a:round/>
            <a:headEnd type="none" w="sm" len="sm"/>
            <a:tailEnd type="none" w="sm" len="sm"/>
          </a:ln>
        </p:spPr>
      </p:pic>
      <p:pic>
        <p:nvPicPr>
          <p:cNvPr id="265" name="Google Shape;265;p31" descr="Related image"/>
          <p:cNvPicPr preferRelativeResize="0"/>
          <p:nvPr/>
        </p:nvPicPr>
        <p:blipFill rotWithShape="1">
          <a:blip r:embed="rId4">
            <a:alphaModFix/>
          </a:blip>
          <a:srcRect/>
          <a:stretch/>
        </p:blipFill>
        <p:spPr>
          <a:xfrm>
            <a:off x="679170" y="2949493"/>
            <a:ext cx="3527884" cy="1729355"/>
          </a:xfrm>
          <a:prstGeom prst="roundRect">
            <a:avLst>
              <a:gd name="adj" fmla="val 9113"/>
            </a:avLst>
          </a:prstGeom>
          <a:noFill/>
          <a:ln w="9525" cap="flat" cmpd="sng">
            <a:solidFill>
              <a:srgbClr val="757070"/>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2"/>
                                        </p:tgtEl>
                                        <p:attrNameLst>
                                          <p:attrName>style.visibility</p:attrName>
                                        </p:attrNameLst>
                                      </p:cBhvr>
                                      <p:to>
                                        <p:strVal val="visible"/>
                                      </p:to>
                                    </p:set>
                                    <p:animEffect transition="in" filter="fade">
                                      <p:cBhvr>
                                        <p:cTn id="7" dur="500"/>
                                        <p:tgtEl>
                                          <p:spTgt spid="2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5"/>
                                        </p:tgtEl>
                                        <p:attrNameLst>
                                          <p:attrName>style.visibility</p:attrName>
                                        </p:attrNameLst>
                                      </p:cBhvr>
                                      <p:to>
                                        <p:strVal val="visible"/>
                                      </p:to>
                                    </p:set>
                                    <p:animEffect transition="in" filter="fade">
                                      <p:cBhvr>
                                        <p:cTn id="12" dur="500"/>
                                        <p:tgtEl>
                                          <p:spTgt spid="265"/>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63"/>
                                        </p:tgtEl>
                                        <p:attrNameLst>
                                          <p:attrName>style.visibility</p:attrName>
                                        </p:attrNameLst>
                                      </p:cBhvr>
                                      <p:to>
                                        <p:strVal val="visible"/>
                                      </p:to>
                                    </p:set>
                                    <p:animEffect transition="in" filter="fade">
                                      <p:cBhvr>
                                        <p:cTn id="16" dur="500"/>
                                        <p:tgtEl>
                                          <p:spTgt spid="263"/>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264"/>
                                        </p:tgtEl>
                                        <p:attrNameLst>
                                          <p:attrName>style.visibility</p:attrName>
                                        </p:attrNameLst>
                                      </p:cBhvr>
                                      <p:to>
                                        <p:strVal val="visible"/>
                                      </p:to>
                                    </p:set>
                                    <p:animEffect transition="in" filter="fade">
                                      <p:cBhvr>
                                        <p:cTn id="20" dur="5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4"/>
          <p:cNvSpPr/>
          <p:nvPr/>
        </p:nvSpPr>
        <p:spPr>
          <a:xfrm>
            <a:off x="704850" y="1224066"/>
            <a:ext cx="10782300" cy="4634427"/>
          </a:xfrm>
          <a:prstGeom prst="roundRect">
            <a:avLst>
              <a:gd name="adj" fmla="val 5556"/>
            </a:avLst>
          </a:prstGeom>
          <a:noFill/>
          <a:ln w="28575" cap="flat" cmpd="sng">
            <a:solidFill>
              <a:srgbClr val="F4AB35"/>
            </a:solidFill>
            <a:prstDash val="solid"/>
            <a:round/>
            <a:headEnd type="none" w="sm" len="sm"/>
            <a:tailEnd type="none" w="sm" len="sm"/>
          </a:ln>
        </p:spPr>
        <p:txBody>
          <a:bodyPr spcFirstLastPara="1" wrap="square" lIns="45700" tIns="45700" rIns="45700" bIns="45700" anchor="ctr" anchorCtr="0">
            <a:noAutofit/>
          </a:bodyPr>
          <a:lstStyle/>
          <a:p>
            <a:pPr marL="360000" marR="0" lvl="0" indent="-360000" algn="l" rtl="0">
              <a:lnSpc>
                <a:spcPct val="100000"/>
              </a:lnSpc>
              <a:spcBef>
                <a:spcPts val="400"/>
              </a:spcBef>
              <a:spcAft>
                <a:spcPts val="0"/>
              </a:spcAft>
              <a:buClr>
                <a:srgbClr val="EE283C"/>
              </a:buClr>
              <a:buSzPts val="2000"/>
              <a:buFont typeface="Noto Sans Symbols"/>
              <a:buChar char="🞆"/>
            </a:pPr>
            <a:r>
              <a:rPr lang="en-US" sz="2000" b="0" i="0" u="none" strike="noStrike" cap="none" dirty="0">
                <a:solidFill>
                  <a:srgbClr val="000000"/>
                </a:solidFill>
                <a:latin typeface="Lato"/>
                <a:ea typeface="Lato"/>
                <a:cs typeface="Lato"/>
                <a:sym typeface="Lato"/>
              </a:rPr>
              <a:t>Data Analytics:</a:t>
            </a:r>
            <a:endParaRPr sz="1400" b="0" i="0" u="none" strike="noStrike" cap="none" dirty="0">
              <a:solidFill>
                <a:srgbClr val="000000"/>
              </a:solidFill>
              <a:latin typeface="Arial"/>
              <a:ea typeface="Arial"/>
              <a:cs typeface="Arial"/>
              <a:sym typeface="Arial"/>
            </a:endParaRPr>
          </a:p>
          <a:p>
            <a:pPr marL="720000" marR="0" lvl="0" indent="-359999" algn="l" rtl="0">
              <a:lnSpc>
                <a:spcPct val="100000"/>
              </a:lnSpc>
              <a:spcBef>
                <a:spcPts val="800"/>
              </a:spcBef>
              <a:spcAft>
                <a:spcPts val="0"/>
              </a:spcAft>
              <a:buClr>
                <a:srgbClr val="EE283C"/>
              </a:buClr>
              <a:buSzPts val="2000"/>
              <a:buFont typeface="Noto Sans Symbols"/>
              <a:buChar char="●"/>
            </a:pPr>
            <a:r>
              <a:rPr lang="en-US" sz="2000" b="0" i="1" u="none" strike="noStrike" cap="none" dirty="0">
                <a:solidFill>
                  <a:srgbClr val="000000"/>
                </a:solidFill>
                <a:latin typeface="Lato"/>
                <a:ea typeface="Lato"/>
                <a:cs typeface="Lato"/>
                <a:sym typeface="Lato"/>
              </a:rPr>
              <a:t>‘Is a process of inspecting, cleansing, transforming and modelling data with the goal of discovering useful information, suggesting conclusions and supporting decision-making’. -Wikipedia</a:t>
            </a:r>
            <a:endParaRPr sz="1400" b="0" i="0" u="none" strike="noStrike" cap="none" dirty="0">
              <a:solidFill>
                <a:srgbClr val="000000"/>
              </a:solidFill>
              <a:latin typeface="Arial"/>
              <a:ea typeface="Arial"/>
              <a:cs typeface="Arial"/>
              <a:sym typeface="Arial"/>
            </a:endParaRPr>
          </a:p>
          <a:p>
            <a:pPr marL="720000" marR="0" lvl="0" indent="-359999" algn="l" rtl="0">
              <a:lnSpc>
                <a:spcPct val="100000"/>
              </a:lnSpc>
              <a:spcBef>
                <a:spcPts val="800"/>
              </a:spcBef>
              <a:spcAft>
                <a:spcPts val="0"/>
              </a:spcAft>
              <a:buClr>
                <a:srgbClr val="EE283C"/>
              </a:buClr>
              <a:buSzPts val="2000"/>
              <a:buFont typeface="Noto Sans Symbols"/>
              <a:buChar char="●"/>
            </a:pPr>
            <a:r>
              <a:rPr lang="en-US" sz="2000" b="0" i="1" u="none" strike="noStrike" cap="none" dirty="0">
                <a:solidFill>
                  <a:srgbClr val="000000"/>
                </a:solidFill>
                <a:latin typeface="Lato"/>
                <a:ea typeface="Lato"/>
                <a:cs typeface="Lato"/>
                <a:sym typeface="Lato"/>
              </a:rPr>
              <a:t>‘Leverage data in a particular functional process (or application) to enable context-specific insight that is actionable’. -Gartner</a:t>
            </a:r>
            <a:endParaRPr sz="1400" b="0" i="0" u="none" strike="noStrike" cap="none" dirty="0">
              <a:solidFill>
                <a:srgbClr val="000000"/>
              </a:solidFill>
              <a:latin typeface="Arial"/>
              <a:ea typeface="Arial"/>
              <a:cs typeface="Arial"/>
              <a:sym typeface="Arial"/>
            </a:endParaRPr>
          </a:p>
          <a:p>
            <a:pPr marL="720000" marR="0" lvl="0" indent="-359999" algn="l" rtl="0">
              <a:lnSpc>
                <a:spcPct val="100000"/>
              </a:lnSpc>
              <a:spcBef>
                <a:spcPts val="800"/>
              </a:spcBef>
              <a:spcAft>
                <a:spcPts val="0"/>
              </a:spcAft>
              <a:buClr>
                <a:srgbClr val="FF0000"/>
              </a:buClr>
              <a:buSzPts val="2000"/>
              <a:buFont typeface="Noto Sans Symbols"/>
              <a:buChar char="●"/>
            </a:pPr>
            <a:r>
              <a:rPr lang="en-US" sz="2000" b="0" i="1" u="none" strike="noStrike" cap="none" dirty="0">
                <a:solidFill>
                  <a:srgbClr val="000000"/>
                </a:solidFill>
                <a:latin typeface="Lato"/>
                <a:ea typeface="Lato"/>
                <a:cs typeface="Lato"/>
                <a:sym typeface="Lato"/>
              </a:rPr>
              <a:t>‘Is using our current data sets to extract useful information to support advanced decision making’. –ATC (American Tower Corporation)</a:t>
            </a:r>
            <a:endParaRPr sz="1400" b="0" i="1" u="none" strike="noStrike" cap="none" dirty="0">
              <a:solidFill>
                <a:srgbClr val="000000"/>
              </a:solidFill>
              <a:latin typeface="Arial"/>
              <a:ea typeface="Arial"/>
              <a:cs typeface="Arial"/>
              <a:sym typeface="Arial"/>
            </a:endParaRPr>
          </a:p>
          <a:p>
            <a:pPr marL="360000" marR="0" lvl="0" indent="-360000" algn="l" rtl="0">
              <a:lnSpc>
                <a:spcPct val="100000"/>
              </a:lnSpc>
              <a:spcBef>
                <a:spcPts val="800"/>
              </a:spcBef>
              <a:spcAft>
                <a:spcPts val="0"/>
              </a:spcAft>
              <a:buClr>
                <a:srgbClr val="EE283C"/>
              </a:buClr>
              <a:buSzPts val="2000"/>
              <a:buFont typeface="Noto Sans Symbols"/>
              <a:buChar char="🞆"/>
            </a:pPr>
            <a:r>
              <a:rPr lang="en-US" sz="2000" b="0" i="0" u="none" strike="noStrike" cap="none" dirty="0">
                <a:solidFill>
                  <a:srgbClr val="000000"/>
                </a:solidFill>
                <a:latin typeface="Lato"/>
                <a:ea typeface="Lato"/>
                <a:cs typeface="Lato"/>
                <a:sym typeface="Lato"/>
              </a:rPr>
              <a:t>Data </a:t>
            </a:r>
            <a:r>
              <a:rPr lang="en-US" sz="2000" dirty="0" err="1">
                <a:latin typeface="Lato"/>
                <a:ea typeface="Lato"/>
                <a:cs typeface="Lato"/>
                <a:sym typeface="Lato"/>
              </a:rPr>
              <a:t>V</a:t>
            </a:r>
            <a:r>
              <a:rPr lang="en-US" sz="2000" b="0" i="0" u="none" strike="noStrike" cap="none" dirty="0" err="1">
                <a:solidFill>
                  <a:srgbClr val="000000"/>
                </a:solidFill>
                <a:latin typeface="Lato"/>
                <a:ea typeface="Lato"/>
                <a:cs typeface="Lato"/>
                <a:sym typeface="Lato"/>
              </a:rPr>
              <a:t>isualisation</a:t>
            </a:r>
            <a:r>
              <a:rPr lang="en-US" sz="2000" b="0" i="0" u="none" strike="noStrike" cap="none" dirty="0">
                <a:solidFill>
                  <a:srgbClr val="000000"/>
                </a:solidFill>
                <a:latin typeface="Lato"/>
                <a:ea typeface="Lato"/>
                <a:cs typeface="Lato"/>
                <a:sym typeface="Lato"/>
              </a:rPr>
              <a:t>:</a:t>
            </a:r>
            <a:endParaRPr sz="1400" b="0" i="0" u="none" strike="noStrike" cap="none" dirty="0">
              <a:solidFill>
                <a:srgbClr val="000000"/>
              </a:solidFill>
              <a:latin typeface="Arial"/>
              <a:ea typeface="Arial"/>
              <a:cs typeface="Arial"/>
              <a:sym typeface="Arial"/>
            </a:endParaRPr>
          </a:p>
          <a:p>
            <a:pPr marL="720000" marR="0" lvl="0" indent="-359999" algn="l" rtl="0">
              <a:lnSpc>
                <a:spcPct val="100000"/>
              </a:lnSpc>
              <a:spcBef>
                <a:spcPts val="800"/>
              </a:spcBef>
              <a:spcAft>
                <a:spcPts val="0"/>
              </a:spcAft>
              <a:buClr>
                <a:srgbClr val="EE283C"/>
              </a:buClr>
              <a:buSzPts val="2000"/>
              <a:buFont typeface="Noto Sans Symbols"/>
              <a:buChar char="●"/>
            </a:pPr>
            <a:r>
              <a:rPr lang="en-US" sz="2000" b="0" i="0" u="none" strike="noStrike" cap="none" dirty="0">
                <a:solidFill>
                  <a:srgbClr val="000000"/>
                </a:solidFill>
                <a:latin typeface="Lato"/>
                <a:ea typeface="Lato"/>
                <a:cs typeface="Lato"/>
                <a:sym typeface="Lato"/>
              </a:rPr>
              <a:t>Provides a visual context of data using dashboards</a:t>
            </a:r>
            <a:endParaRPr sz="1400" b="0" i="0" u="none" strike="noStrike" cap="none" dirty="0">
              <a:solidFill>
                <a:srgbClr val="000000"/>
              </a:solidFill>
              <a:latin typeface="Arial"/>
              <a:ea typeface="Arial"/>
              <a:cs typeface="Arial"/>
              <a:sym typeface="Arial"/>
            </a:endParaRPr>
          </a:p>
          <a:p>
            <a:pPr marL="720000" marR="0" lvl="0" indent="-359999" algn="l" rtl="0">
              <a:lnSpc>
                <a:spcPct val="100000"/>
              </a:lnSpc>
              <a:spcBef>
                <a:spcPts val="800"/>
              </a:spcBef>
              <a:spcAft>
                <a:spcPts val="400"/>
              </a:spcAft>
              <a:buClr>
                <a:srgbClr val="EE283C"/>
              </a:buClr>
              <a:buSzPts val="2000"/>
              <a:buFont typeface="Noto Sans Symbols"/>
              <a:buChar char="●"/>
            </a:pPr>
            <a:r>
              <a:rPr lang="en-US" sz="2000" b="0" i="0" u="none" strike="noStrike" cap="none" dirty="0">
                <a:solidFill>
                  <a:srgbClr val="000000"/>
                </a:solidFill>
                <a:latin typeface="Lato"/>
                <a:ea typeface="Lato"/>
                <a:cs typeface="Lato"/>
                <a:sym typeface="Lato"/>
              </a:rPr>
              <a:t>Is often a single-page, real-time user interface and is the graphical presentation of your data</a:t>
            </a:r>
            <a:endParaRPr sz="1400" b="0" i="0" u="none" strike="noStrike" cap="none" dirty="0">
              <a:solidFill>
                <a:srgbClr val="000000"/>
              </a:solidFill>
              <a:latin typeface="Arial"/>
              <a:ea typeface="Arial"/>
              <a:cs typeface="Arial"/>
              <a:sym typeface="Arial"/>
            </a:endParaRPr>
          </a:p>
        </p:txBody>
      </p:sp>
      <p:sp>
        <p:nvSpPr>
          <p:cNvPr id="98" name="Google Shape;98;p14"/>
          <p:cNvSpPr txBox="1"/>
          <p:nvPr/>
        </p:nvSpPr>
        <p:spPr>
          <a:xfrm>
            <a:off x="1252220" y="204321"/>
            <a:ext cx="9687561" cy="459741"/>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Lato"/>
                <a:ea typeface="Lato"/>
                <a:cs typeface="Lato"/>
                <a:sym typeface="Lato"/>
              </a:rPr>
              <a:t>WHAT IS DATA ANALYTICS?</a:t>
            </a:r>
            <a:endParaRPr sz="2400" b="0" i="0" u="none" strike="noStrike" cap="none">
              <a:solidFill>
                <a:srgbClr val="000000"/>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500"/>
                                        <p:tgtEl>
                                          <p:spTgt spid="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7">
                                            <p:txEl>
                                              <p:pRg st="0" end="0"/>
                                            </p:txEl>
                                          </p:spTgt>
                                        </p:tgtEl>
                                        <p:attrNameLst>
                                          <p:attrName>style.visibility</p:attrName>
                                        </p:attrNameLst>
                                      </p:cBhvr>
                                      <p:to>
                                        <p:strVal val="visible"/>
                                      </p:to>
                                    </p:set>
                                    <p:animEffect transition="in" filter="fade">
                                      <p:cBhvr>
                                        <p:cTn id="12" dur="500"/>
                                        <p:tgtEl>
                                          <p:spTgt spid="9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7">
                                            <p:txEl>
                                              <p:pRg st="1" end="1"/>
                                            </p:txEl>
                                          </p:spTgt>
                                        </p:tgtEl>
                                        <p:attrNameLst>
                                          <p:attrName>style.visibility</p:attrName>
                                        </p:attrNameLst>
                                      </p:cBhvr>
                                      <p:to>
                                        <p:strVal val="visible"/>
                                      </p:to>
                                    </p:set>
                                    <p:animEffect transition="in" filter="fade">
                                      <p:cBhvr>
                                        <p:cTn id="17" dur="500"/>
                                        <p:tgtEl>
                                          <p:spTgt spid="9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7">
                                            <p:txEl>
                                              <p:pRg st="2" end="2"/>
                                            </p:txEl>
                                          </p:spTgt>
                                        </p:tgtEl>
                                        <p:attrNameLst>
                                          <p:attrName>style.visibility</p:attrName>
                                        </p:attrNameLst>
                                      </p:cBhvr>
                                      <p:to>
                                        <p:strVal val="visible"/>
                                      </p:to>
                                    </p:set>
                                    <p:animEffect transition="in" filter="fade">
                                      <p:cBhvr>
                                        <p:cTn id="22" dur="500"/>
                                        <p:tgtEl>
                                          <p:spTgt spid="9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7">
                                            <p:txEl>
                                              <p:pRg st="3" end="3"/>
                                            </p:txEl>
                                          </p:spTgt>
                                        </p:tgtEl>
                                        <p:attrNameLst>
                                          <p:attrName>style.visibility</p:attrName>
                                        </p:attrNameLst>
                                      </p:cBhvr>
                                      <p:to>
                                        <p:strVal val="visible"/>
                                      </p:to>
                                    </p:set>
                                    <p:animEffect transition="in" filter="fade">
                                      <p:cBhvr>
                                        <p:cTn id="27" dur="500"/>
                                        <p:tgtEl>
                                          <p:spTgt spid="97">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7">
                                            <p:txEl>
                                              <p:pRg st="4" end="4"/>
                                            </p:txEl>
                                          </p:spTgt>
                                        </p:tgtEl>
                                        <p:attrNameLst>
                                          <p:attrName>style.visibility</p:attrName>
                                        </p:attrNameLst>
                                      </p:cBhvr>
                                      <p:to>
                                        <p:strVal val="visible"/>
                                      </p:to>
                                    </p:set>
                                    <p:animEffect transition="in" filter="fade">
                                      <p:cBhvr>
                                        <p:cTn id="32" dur="500"/>
                                        <p:tgtEl>
                                          <p:spTgt spid="97">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7">
                                            <p:txEl>
                                              <p:pRg st="5" end="5"/>
                                            </p:txEl>
                                          </p:spTgt>
                                        </p:tgtEl>
                                        <p:attrNameLst>
                                          <p:attrName>style.visibility</p:attrName>
                                        </p:attrNameLst>
                                      </p:cBhvr>
                                      <p:to>
                                        <p:strVal val="visible"/>
                                      </p:to>
                                    </p:set>
                                    <p:animEffect transition="in" filter="fade">
                                      <p:cBhvr>
                                        <p:cTn id="37" dur="500"/>
                                        <p:tgtEl>
                                          <p:spTgt spid="97">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7">
                                            <p:txEl>
                                              <p:pRg st="6" end="6"/>
                                            </p:txEl>
                                          </p:spTgt>
                                        </p:tgtEl>
                                        <p:attrNameLst>
                                          <p:attrName>style.visibility</p:attrName>
                                        </p:attrNameLst>
                                      </p:cBhvr>
                                      <p:to>
                                        <p:strVal val="visible"/>
                                      </p:to>
                                    </p:set>
                                    <p:animEffect transition="in" filter="fade">
                                      <p:cBhvr>
                                        <p:cTn id="42" dur="500"/>
                                        <p:tgtEl>
                                          <p:spTgt spid="9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2"/>
          <p:cNvSpPr txBox="1"/>
          <p:nvPr/>
        </p:nvSpPr>
        <p:spPr>
          <a:xfrm>
            <a:off x="1252220" y="204321"/>
            <a:ext cx="9687561" cy="461663"/>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Lato"/>
                <a:ea typeface="Lato"/>
                <a:cs typeface="Lato"/>
                <a:sym typeface="Lato"/>
              </a:rPr>
              <a:t> A PLETHORA OF COMPANIES USE TABLEAU FOR BI </a:t>
            </a:r>
            <a:endParaRPr sz="2400" b="0" i="0" u="none" strike="noStrike" cap="none">
              <a:solidFill>
                <a:srgbClr val="000000"/>
              </a:solidFill>
              <a:latin typeface="Lato"/>
              <a:ea typeface="Lato"/>
              <a:cs typeface="Lato"/>
              <a:sym typeface="Lato"/>
            </a:endParaRPr>
          </a:p>
        </p:txBody>
      </p:sp>
      <p:sp>
        <p:nvSpPr>
          <p:cNvPr id="271" name="Google Shape;271;p32"/>
          <p:cNvSpPr/>
          <p:nvPr/>
        </p:nvSpPr>
        <p:spPr>
          <a:xfrm>
            <a:off x="1505498" y="1392702"/>
            <a:ext cx="9181004" cy="4784880"/>
          </a:xfrm>
          <a:prstGeom prst="roundRect">
            <a:avLst>
              <a:gd name="adj" fmla="val 3765"/>
            </a:avLst>
          </a:prstGeom>
          <a:noFill/>
          <a:ln w="28575" cap="flat" cmpd="sng">
            <a:solidFill>
              <a:srgbClr val="F4AB35"/>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400"/>
              </a:spcBef>
              <a:spcAft>
                <a:spcPts val="400"/>
              </a:spcAft>
              <a:buClr>
                <a:srgbClr val="EE283C"/>
              </a:buClr>
              <a:buSzPts val="2000"/>
              <a:buFont typeface="Arial"/>
              <a:buNone/>
            </a:pPr>
            <a:endParaRPr sz="2000" b="0" i="0" u="none" strike="noStrike" cap="none">
              <a:solidFill>
                <a:srgbClr val="000000"/>
              </a:solidFill>
              <a:latin typeface="Lato"/>
              <a:ea typeface="Lato"/>
              <a:cs typeface="Lato"/>
              <a:sym typeface="Lato"/>
            </a:endParaRPr>
          </a:p>
        </p:txBody>
      </p:sp>
      <p:pic>
        <p:nvPicPr>
          <p:cNvPr id="272" name="Google Shape;272;p32"/>
          <p:cNvPicPr preferRelativeResize="0"/>
          <p:nvPr/>
        </p:nvPicPr>
        <p:blipFill rotWithShape="1">
          <a:blip r:embed="rId3">
            <a:alphaModFix/>
          </a:blip>
          <a:srcRect t="11571" b="6161"/>
          <a:stretch/>
        </p:blipFill>
        <p:spPr>
          <a:xfrm>
            <a:off x="2770902" y="1522372"/>
            <a:ext cx="6650196" cy="452554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0"/>
                                        </p:tgtEl>
                                        <p:attrNameLst>
                                          <p:attrName>style.visibility</p:attrName>
                                        </p:attrNameLst>
                                      </p:cBhvr>
                                      <p:to>
                                        <p:strVal val="visible"/>
                                      </p:to>
                                    </p:set>
                                    <p:animEffect transition="in" filter="fade">
                                      <p:cBhvr>
                                        <p:cTn id="7" dur="500"/>
                                        <p:tgtEl>
                                          <p:spTgt spid="2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1"/>
                                        </p:tgtEl>
                                        <p:attrNameLst>
                                          <p:attrName>style.visibility</p:attrName>
                                        </p:attrNameLst>
                                      </p:cBhvr>
                                      <p:to>
                                        <p:strVal val="visible"/>
                                      </p:to>
                                    </p:set>
                                    <p:animEffect transition="in" filter="fade">
                                      <p:cBhvr>
                                        <p:cTn id="12" dur="500"/>
                                        <p:tgtEl>
                                          <p:spTgt spid="271"/>
                                        </p:tgtEl>
                                      </p:cBhvr>
                                    </p:animEffect>
                                  </p:childTnLst>
                                </p:cTn>
                              </p:par>
                              <p:par>
                                <p:cTn id="13" presetID="10" presetClass="entr" presetSubtype="0" fill="hold" nodeType="withEffect">
                                  <p:stCondLst>
                                    <p:cond delay="0"/>
                                  </p:stCondLst>
                                  <p:childTnLst>
                                    <p:set>
                                      <p:cBhvr>
                                        <p:cTn id="14" dur="1" fill="hold">
                                          <p:stCondLst>
                                            <p:cond delay="0"/>
                                          </p:stCondLst>
                                        </p:cTn>
                                        <p:tgtEl>
                                          <p:spTgt spid="272"/>
                                        </p:tgtEl>
                                        <p:attrNameLst>
                                          <p:attrName>style.visibility</p:attrName>
                                        </p:attrNameLst>
                                      </p:cBhvr>
                                      <p:to>
                                        <p:strVal val="visible"/>
                                      </p:to>
                                    </p:set>
                                    <p:animEffect transition="in" filter="fade">
                                      <p:cBhvr>
                                        <p:cTn id="15" dur="500"/>
                                        <p:tgtEl>
                                          <p:spTgt spid="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3"/>
          <p:cNvSpPr txBox="1"/>
          <p:nvPr/>
        </p:nvSpPr>
        <p:spPr>
          <a:xfrm>
            <a:off x="1252220" y="204321"/>
            <a:ext cx="9687561" cy="461663"/>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Lato"/>
                <a:ea typeface="Lato"/>
                <a:cs typeface="Lato"/>
                <a:sym typeface="Lato"/>
              </a:rPr>
              <a:t>FEATURED COMPANIES THAT USE TABLEAU</a:t>
            </a:r>
            <a:endParaRPr sz="2400" b="0" i="0" u="none" strike="noStrike" cap="none">
              <a:solidFill>
                <a:srgbClr val="000000"/>
              </a:solidFill>
              <a:latin typeface="Lato"/>
              <a:ea typeface="Lato"/>
              <a:cs typeface="Lato"/>
              <a:sym typeface="Lato"/>
            </a:endParaRPr>
          </a:p>
        </p:txBody>
      </p:sp>
      <p:sp>
        <p:nvSpPr>
          <p:cNvPr id="278" name="Google Shape;278;p33"/>
          <p:cNvSpPr/>
          <p:nvPr/>
        </p:nvSpPr>
        <p:spPr>
          <a:xfrm>
            <a:off x="1505498" y="1392702"/>
            <a:ext cx="9181004" cy="4784880"/>
          </a:xfrm>
          <a:prstGeom prst="roundRect">
            <a:avLst>
              <a:gd name="adj" fmla="val 3765"/>
            </a:avLst>
          </a:prstGeom>
          <a:noFill/>
          <a:ln w="28575" cap="flat" cmpd="sng">
            <a:solidFill>
              <a:srgbClr val="F4AB35"/>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400"/>
              </a:spcBef>
              <a:spcAft>
                <a:spcPts val="400"/>
              </a:spcAft>
              <a:buClr>
                <a:srgbClr val="EE283C"/>
              </a:buClr>
              <a:buSzPts val="2000"/>
              <a:buFont typeface="Arial"/>
              <a:buNone/>
            </a:pPr>
            <a:endParaRPr sz="2000" b="0" i="0" u="none" strike="noStrike" cap="none">
              <a:solidFill>
                <a:srgbClr val="000000"/>
              </a:solidFill>
              <a:latin typeface="Lato"/>
              <a:ea typeface="Lato"/>
              <a:cs typeface="Lato"/>
              <a:sym typeface="Lato"/>
            </a:endParaRPr>
          </a:p>
        </p:txBody>
      </p:sp>
      <p:pic>
        <p:nvPicPr>
          <p:cNvPr id="279" name="Google Shape;279;p33"/>
          <p:cNvPicPr preferRelativeResize="0"/>
          <p:nvPr/>
        </p:nvPicPr>
        <p:blipFill rotWithShape="1">
          <a:blip r:embed="rId3">
            <a:alphaModFix/>
          </a:blip>
          <a:srcRect l="32750" t="8201" r="9592" b="6551"/>
          <a:stretch/>
        </p:blipFill>
        <p:spPr>
          <a:xfrm>
            <a:off x="1731763" y="2087742"/>
            <a:ext cx="4080442" cy="3394800"/>
          </a:xfrm>
          <a:prstGeom prst="rect">
            <a:avLst/>
          </a:prstGeom>
          <a:noFill/>
          <a:ln>
            <a:noFill/>
          </a:ln>
        </p:spPr>
      </p:pic>
      <p:pic>
        <p:nvPicPr>
          <p:cNvPr id="280" name="Google Shape;280;p33"/>
          <p:cNvPicPr preferRelativeResize="0"/>
          <p:nvPr/>
        </p:nvPicPr>
        <p:blipFill rotWithShape="1">
          <a:blip r:embed="rId4">
            <a:alphaModFix/>
          </a:blip>
          <a:srcRect l="31695" t="7872" r="11614" b="7546"/>
          <a:stretch/>
        </p:blipFill>
        <p:spPr>
          <a:xfrm>
            <a:off x="5974501" y="2087742"/>
            <a:ext cx="4485736" cy="339439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7"/>
                                        </p:tgtEl>
                                        <p:attrNameLst>
                                          <p:attrName>style.visibility</p:attrName>
                                        </p:attrNameLst>
                                      </p:cBhvr>
                                      <p:to>
                                        <p:strVal val="visible"/>
                                      </p:to>
                                    </p:set>
                                    <p:animEffect transition="in" filter="fade">
                                      <p:cBhvr>
                                        <p:cTn id="7" dur="500"/>
                                        <p:tgtEl>
                                          <p:spTgt spid="27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8"/>
                                        </p:tgtEl>
                                        <p:attrNameLst>
                                          <p:attrName>style.visibility</p:attrName>
                                        </p:attrNameLst>
                                      </p:cBhvr>
                                      <p:to>
                                        <p:strVal val="visible"/>
                                      </p:to>
                                    </p:set>
                                    <p:animEffect transition="in" filter="fade">
                                      <p:cBhvr>
                                        <p:cTn id="12" dur="500"/>
                                        <p:tgtEl>
                                          <p:spTgt spid="278"/>
                                        </p:tgtEl>
                                      </p:cBhvr>
                                    </p:animEffect>
                                  </p:childTnLst>
                                </p:cTn>
                              </p:par>
                              <p:par>
                                <p:cTn id="13" presetID="10" presetClass="entr" presetSubtype="0" fill="hold" nodeType="withEffect">
                                  <p:stCondLst>
                                    <p:cond delay="0"/>
                                  </p:stCondLst>
                                  <p:childTnLst>
                                    <p:set>
                                      <p:cBhvr>
                                        <p:cTn id="14" dur="1" fill="hold">
                                          <p:stCondLst>
                                            <p:cond delay="0"/>
                                          </p:stCondLst>
                                        </p:cTn>
                                        <p:tgtEl>
                                          <p:spTgt spid="279"/>
                                        </p:tgtEl>
                                        <p:attrNameLst>
                                          <p:attrName>style.visibility</p:attrName>
                                        </p:attrNameLst>
                                      </p:cBhvr>
                                      <p:to>
                                        <p:strVal val="visible"/>
                                      </p:to>
                                    </p:set>
                                    <p:animEffect transition="in" filter="fade">
                                      <p:cBhvr>
                                        <p:cTn id="15" dur="500"/>
                                        <p:tgtEl>
                                          <p:spTgt spid="279"/>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80"/>
                                        </p:tgtEl>
                                        <p:attrNameLst>
                                          <p:attrName>style.visibility</p:attrName>
                                        </p:attrNameLst>
                                      </p:cBhvr>
                                      <p:to>
                                        <p:strVal val="visible"/>
                                      </p:to>
                                    </p:set>
                                    <p:animEffect transition="in" filter="fade">
                                      <p:cBhvr>
                                        <p:cTn id="19" dur="500"/>
                                        <p:tgtEl>
                                          <p:spTgt spid="2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4"/>
          <p:cNvSpPr txBox="1"/>
          <p:nvPr/>
        </p:nvSpPr>
        <p:spPr>
          <a:xfrm>
            <a:off x="1252220" y="204321"/>
            <a:ext cx="9687561" cy="459741"/>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Lato"/>
                <a:ea typeface="Lato"/>
                <a:cs typeface="Lato"/>
                <a:sym typeface="Lato"/>
              </a:rPr>
              <a:t>EASY DATA INTEGRATION: FILES</a:t>
            </a:r>
            <a:endParaRPr sz="2400" b="0" i="0" u="none" strike="noStrike" cap="none">
              <a:solidFill>
                <a:srgbClr val="000000"/>
              </a:solidFill>
              <a:latin typeface="Lato"/>
              <a:ea typeface="Lato"/>
              <a:cs typeface="Lato"/>
              <a:sym typeface="Lato"/>
            </a:endParaRPr>
          </a:p>
        </p:txBody>
      </p:sp>
      <p:sp>
        <p:nvSpPr>
          <p:cNvPr id="286" name="Google Shape;286;p34"/>
          <p:cNvSpPr/>
          <p:nvPr/>
        </p:nvSpPr>
        <p:spPr>
          <a:xfrm rot="5400000">
            <a:off x="5933531" y="2563305"/>
            <a:ext cx="324937" cy="520858"/>
          </a:xfrm>
          <a:custGeom>
            <a:avLst/>
            <a:gdLst/>
            <a:ahLst/>
            <a:cxnLst/>
            <a:rect l="l" t="t" r="r" b="b"/>
            <a:pathLst>
              <a:path w="324937" h="520858" extrusionOk="0">
                <a:moveTo>
                  <a:pt x="0" y="104172"/>
                </a:moveTo>
                <a:lnTo>
                  <a:pt x="162469" y="104172"/>
                </a:lnTo>
                <a:lnTo>
                  <a:pt x="162469" y="0"/>
                </a:lnTo>
                <a:lnTo>
                  <a:pt x="324937" y="260429"/>
                </a:lnTo>
                <a:lnTo>
                  <a:pt x="162469" y="520858"/>
                </a:lnTo>
                <a:lnTo>
                  <a:pt x="162469" y="416686"/>
                </a:lnTo>
                <a:lnTo>
                  <a:pt x="0" y="416686"/>
                </a:lnTo>
                <a:lnTo>
                  <a:pt x="0" y="104172"/>
                </a:lnTo>
                <a:close/>
              </a:path>
            </a:pathLst>
          </a:custGeom>
          <a:solidFill>
            <a:srgbClr val="5A5A5A"/>
          </a:solidFill>
          <a:ln>
            <a:noFill/>
          </a:ln>
        </p:spPr>
        <p:txBody>
          <a:bodyPr spcFirstLastPara="1" wrap="square" lIns="0" tIns="104150" rIns="97475" bIns="104150" anchor="ctr" anchorCtr="0">
            <a:noAutofit/>
          </a:bodyPr>
          <a:lstStyle/>
          <a:p>
            <a:pPr marL="0" marR="0" lvl="0" indent="0" algn="ctr" rtl="0">
              <a:lnSpc>
                <a:spcPct val="90000"/>
              </a:lnSpc>
              <a:spcBef>
                <a:spcPts val="0"/>
              </a:spcBef>
              <a:spcAft>
                <a:spcPts val="0"/>
              </a:spcAft>
              <a:buClr>
                <a:schemeClr val="dk1"/>
              </a:buClr>
              <a:buSzPts val="2200"/>
              <a:buFont typeface="Calibri"/>
              <a:buNone/>
            </a:pPr>
            <a:endParaRPr sz="2200" b="0" i="0" u="none" strike="noStrike" cap="none">
              <a:solidFill>
                <a:schemeClr val="lt1"/>
              </a:solidFill>
              <a:latin typeface="Calibri"/>
              <a:ea typeface="Calibri"/>
              <a:cs typeface="Calibri"/>
              <a:sym typeface="Calibri"/>
            </a:endParaRPr>
          </a:p>
        </p:txBody>
      </p:sp>
      <p:sp>
        <p:nvSpPr>
          <p:cNvPr id="287" name="Google Shape;287;p34"/>
          <p:cNvSpPr/>
          <p:nvPr/>
        </p:nvSpPr>
        <p:spPr>
          <a:xfrm rot="9720000">
            <a:off x="6944806" y="3298039"/>
            <a:ext cx="324937" cy="520858"/>
          </a:xfrm>
          <a:custGeom>
            <a:avLst/>
            <a:gdLst/>
            <a:ahLst/>
            <a:cxnLst/>
            <a:rect l="l" t="t" r="r" b="b"/>
            <a:pathLst>
              <a:path w="324937" h="520858" extrusionOk="0">
                <a:moveTo>
                  <a:pt x="0" y="104172"/>
                </a:moveTo>
                <a:lnTo>
                  <a:pt x="162469" y="104172"/>
                </a:lnTo>
                <a:lnTo>
                  <a:pt x="162469" y="0"/>
                </a:lnTo>
                <a:lnTo>
                  <a:pt x="324937" y="260429"/>
                </a:lnTo>
                <a:lnTo>
                  <a:pt x="162469" y="520858"/>
                </a:lnTo>
                <a:lnTo>
                  <a:pt x="162469" y="416686"/>
                </a:lnTo>
                <a:lnTo>
                  <a:pt x="0" y="416686"/>
                </a:lnTo>
                <a:lnTo>
                  <a:pt x="0" y="104172"/>
                </a:lnTo>
                <a:close/>
              </a:path>
            </a:pathLst>
          </a:custGeom>
          <a:solidFill>
            <a:srgbClr val="5A5A5A"/>
          </a:solidFill>
          <a:ln>
            <a:noFill/>
          </a:ln>
        </p:spPr>
        <p:txBody>
          <a:bodyPr spcFirstLastPara="1" wrap="square" lIns="0" tIns="104150" rIns="97475" bIns="104150" anchor="ctr" anchorCtr="0">
            <a:noAutofit/>
          </a:bodyPr>
          <a:lstStyle/>
          <a:p>
            <a:pPr marL="0" marR="0" lvl="0" indent="0" algn="ctr" rtl="0">
              <a:lnSpc>
                <a:spcPct val="90000"/>
              </a:lnSpc>
              <a:spcBef>
                <a:spcPts val="0"/>
              </a:spcBef>
              <a:spcAft>
                <a:spcPts val="0"/>
              </a:spcAft>
              <a:buClr>
                <a:schemeClr val="dk1"/>
              </a:buClr>
              <a:buSzPts val="2200"/>
              <a:buFont typeface="Calibri"/>
              <a:buNone/>
            </a:pPr>
            <a:endParaRPr sz="2200" b="0" i="0" u="none" strike="noStrike" cap="none">
              <a:solidFill>
                <a:schemeClr val="lt1"/>
              </a:solidFill>
              <a:latin typeface="Calibri"/>
              <a:ea typeface="Calibri"/>
              <a:cs typeface="Calibri"/>
              <a:sym typeface="Calibri"/>
            </a:endParaRPr>
          </a:p>
        </p:txBody>
      </p:sp>
      <p:sp>
        <p:nvSpPr>
          <p:cNvPr id="288" name="Google Shape;288;p34"/>
          <p:cNvSpPr/>
          <p:nvPr/>
        </p:nvSpPr>
        <p:spPr>
          <a:xfrm rot="-7560000">
            <a:off x="6558533" y="4486864"/>
            <a:ext cx="324937" cy="520858"/>
          </a:xfrm>
          <a:custGeom>
            <a:avLst/>
            <a:gdLst/>
            <a:ahLst/>
            <a:cxnLst/>
            <a:rect l="l" t="t" r="r" b="b"/>
            <a:pathLst>
              <a:path w="324937" h="520858" extrusionOk="0">
                <a:moveTo>
                  <a:pt x="0" y="104172"/>
                </a:moveTo>
                <a:lnTo>
                  <a:pt x="162469" y="104172"/>
                </a:lnTo>
                <a:lnTo>
                  <a:pt x="162469" y="0"/>
                </a:lnTo>
                <a:lnTo>
                  <a:pt x="324937" y="260429"/>
                </a:lnTo>
                <a:lnTo>
                  <a:pt x="162469" y="520858"/>
                </a:lnTo>
                <a:lnTo>
                  <a:pt x="162469" y="416686"/>
                </a:lnTo>
                <a:lnTo>
                  <a:pt x="0" y="416686"/>
                </a:lnTo>
                <a:lnTo>
                  <a:pt x="0" y="104172"/>
                </a:lnTo>
                <a:close/>
              </a:path>
            </a:pathLst>
          </a:custGeom>
          <a:solidFill>
            <a:srgbClr val="5A5A5A"/>
          </a:solidFill>
          <a:ln>
            <a:noFill/>
          </a:ln>
        </p:spPr>
        <p:txBody>
          <a:bodyPr spcFirstLastPara="1" wrap="square" lIns="0" tIns="104150" rIns="97475" bIns="104150" anchor="ctr" anchorCtr="0">
            <a:noAutofit/>
          </a:bodyPr>
          <a:lstStyle/>
          <a:p>
            <a:pPr marL="0" marR="0" lvl="0" indent="0" algn="ctr" rtl="0">
              <a:lnSpc>
                <a:spcPct val="90000"/>
              </a:lnSpc>
              <a:spcBef>
                <a:spcPts val="0"/>
              </a:spcBef>
              <a:spcAft>
                <a:spcPts val="0"/>
              </a:spcAft>
              <a:buClr>
                <a:schemeClr val="dk1"/>
              </a:buClr>
              <a:buSzPts val="2200"/>
              <a:buFont typeface="Calibri"/>
              <a:buNone/>
            </a:pPr>
            <a:endParaRPr sz="2200" b="0" i="0" u="none" strike="noStrike" cap="none">
              <a:solidFill>
                <a:schemeClr val="lt1"/>
              </a:solidFill>
              <a:latin typeface="Calibri"/>
              <a:ea typeface="Calibri"/>
              <a:cs typeface="Calibri"/>
              <a:sym typeface="Calibri"/>
            </a:endParaRPr>
          </a:p>
        </p:txBody>
      </p:sp>
      <p:sp>
        <p:nvSpPr>
          <p:cNvPr id="289" name="Google Shape;289;p34"/>
          <p:cNvSpPr/>
          <p:nvPr/>
        </p:nvSpPr>
        <p:spPr>
          <a:xfrm rot="7560000">
            <a:off x="5308528" y="4486863"/>
            <a:ext cx="324938" cy="520859"/>
          </a:xfrm>
          <a:custGeom>
            <a:avLst/>
            <a:gdLst/>
            <a:ahLst/>
            <a:cxnLst/>
            <a:rect l="l" t="t" r="r" b="b"/>
            <a:pathLst>
              <a:path w="324937" h="520858" extrusionOk="0">
                <a:moveTo>
                  <a:pt x="324937" y="416686"/>
                </a:moveTo>
                <a:lnTo>
                  <a:pt x="162468" y="416686"/>
                </a:lnTo>
                <a:lnTo>
                  <a:pt x="162468" y="520858"/>
                </a:lnTo>
                <a:lnTo>
                  <a:pt x="0" y="260429"/>
                </a:lnTo>
                <a:lnTo>
                  <a:pt x="162468" y="0"/>
                </a:lnTo>
                <a:lnTo>
                  <a:pt x="162468" y="104172"/>
                </a:lnTo>
                <a:lnTo>
                  <a:pt x="324937" y="104172"/>
                </a:lnTo>
                <a:lnTo>
                  <a:pt x="324937" y="416686"/>
                </a:lnTo>
                <a:close/>
              </a:path>
            </a:pathLst>
          </a:custGeom>
          <a:solidFill>
            <a:srgbClr val="5A5A5A"/>
          </a:solidFill>
          <a:ln>
            <a:noFill/>
          </a:ln>
        </p:spPr>
        <p:txBody>
          <a:bodyPr spcFirstLastPara="1" wrap="square" lIns="97475" tIns="104150" rIns="0" bIns="104150" anchor="ctr" anchorCtr="0">
            <a:noAutofit/>
          </a:bodyPr>
          <a:lstStyle/>
          <a:p>
            <a:pPr marL="0" marR="0" lvl="0" indent="0" algn="ctr" rtl="0">
              <a:lnSpc>
                <a:spcPct val="90000"/>
              </a:lnSpc>
              <a:spcBef>
                <a:spcPts val="0"/>
              </a:spcBef>
              <a:spcAft>
                <a:spcPts val="0"/>
              </a:spcAft>
              <a:buClr>
                <a:schemeClr val="dk1"/>
              </a:buClr>
              <a:buSzPts val="2200"/>
              <a:buFont typeface="Calibri"/>
              <a:buNone/>
            </a:pPr>
            <a:endParaRPr sz="2200" b="0" i="0" u="none" strike="noStrike" cap="none">
              <a:solidFill>
                <a:schemeClr val="lt1"/>
              </a:solidFill>
              <a:latin typeface="Calibri"/>
              <a:ea typeface="Calibri"/>
              <a:cs typeface="Calibri"/>
              <a:sym typeface="Calibri"/>
            </a:endParaRPr>
          </a:p>
        </p:txBody>
      </p:sp>
      <p:sp>
        <p:nvSpPr>
          <p:cNvPr id="290" name="Google Shape;290;p34"/>
          <p:cNvSpPr/>
          <p:nvPr/>
        </p:nvSpPr>
        <p:spPr>
          <a:xfrm rot="-9720000">
            <a:off x="4922256" y="3298038"/>
            <a:ext cx="324938" cy="520859"/>
          </a:xfrm>
          <a:custGeom>
            <a:avLst/>
            <a:gdLst/>
            <a:ahLst/>
            <a:cxnLst/>
            <a:rect l="l" t="t" r="r" b="b"/>
            <a:pathLst>
              <a:path w="324937" h="520858" extrusionOk="0">
                <a:moveTo>
                  <a:pt x="324937" y="416686"/>
                </a:moveTo>
                <a:lnTo>
                  <a:pt x="162468" y="416686"/>
                </a:lnTo>
                <a:lnTo>
                  <a:pt x="162468" y="520858"/>
                </a:lnTo>
                <a:lnTo>
                  <a:pt x="0" y="260429"/>
                </a:lnTo>
                <a:lnTo>
                  <a:pt x="162468" y="0"/>
                </a:lnTo>
                <a:lnTo>
                  <a:pt x="162468" y="104172"/>
                </a:lnTo>
                <a:lnTo>
                  <a:pt x="324937" y="104172"/>
                </a:lnTo>
                <a:lnTo>
                  <a:pt x="324937" y="416686"/>
                </a:lnTo>
                <a:close/>
              </a:path>
            </a:pathLst>
          </a:custGeom>
          <a:solidFill>
            <a:srgbClr val="5A5A5A"/>
          </a:solidFill>
          <a:ln>
            <a:noFill/>
          </a:ln>
        </p:spPr>
        <p:txBody>
          <a:bodyPr spcFirstLastPara="1" wrap="square" lIns="97475" tIns="104150" rIns="0" bIns="104150" anchor="ctr" anchorCtr="0">
            <a:noAutofit/>
          </a:bodyPr>
          <a:lstStyle/>
          <a:p>
            <a:pPr marL="0" marR="0" lvl="0" indent="0" algn="ctr" rtl="0">
              <a:lnSpc>
                <a:spcPct val="90000"/>
              </a:lnSpc>
              <a:spcBef>
                <a:spcPts val="0"/>
              </a:spcBef>
              <a:spcAft>
                <a:spcPts val="0"/>
              </a:spcAft>
              <a:buClr>
                <a:schemeClr val="dk1"/>
              </a:buClr>
              <a:buSzPts val="2200"/>
              <a:buFont typeface="Calibri"/>
              <a:buNone/>
            </a:pPr>
            <a:endParaRPr sz="2200" b="0" i="0" u="none" strike="noStrike" cap="none">
              <a:solidFill>
                <a:schemeClr val="lt1"/>
              </a:solidFill>
              <a:latin typeface="Calibri"/>
              <a:ea typeface="Calibri"/>
              <a:cs typeface="Calibri"/>
              <a:sym typeface="Calibri"/>
            </a:endParaRPr>
          </a:p>
        </p:txBody>
      </p:sp>
      <p:grpSp>
        <p:nvGrpSpPr>
          <p:cNvPr id="291" name="Google Shape;291;p34"/>
          <p:cNvGrpSpPr/>
          <p:nvPr/>
        </p:nvGrpSpPr>
        <p:grpSpPr>
          <a:xfrm>
            <a:off x="5330031" y="3121083"/>
            <a:ext cx="1531937" cy="1531937"/>
            <a:chOff x="5330031" y="3121083"/>
            <a:chExt cx="1531937" cy="1531937"/>
          </a:xfrm>
        </p:grpSpPr>
        <p:sp>
          <p:nvSpPr>
            <p:cNvPr id="292" name="Google Shape;292;p34"/>
            <p:cNvSpPr/>
            <p:nvPr/>
          </p:nvSpPr>
          <p:spPr>
            <a:xfrm>
              <a:off x="5330031" y="3121083"/>
              <a:ext cx="1531937" cy="1531937"/>
            </a:xfrm>
            <a:custGeom>
              <a:avLst/>
              <a:gdLst/>
              <a:ahLst/>
              <a:cxnLst/>
              <a:rect l="l" t="t" r="r" b="b"/>
              <a:pathLst>
                <a:path w="1531937" h="1531937" extrusionOk="0">
                  <a:moveTo>
                    <a:pt x="0" y="765969"/>
                  </a:moveTo>
                  <a:cubicBezTo>
                    <a:pt x="0" y="342936"/>
                    <a:pt x="342936" y="0"/>
                    <a:pt x="765969" y="0"/>
                  </a:cubicBezTo>
                  <a:cubicBezTo>
                    <a:pt x="1189002" y="0"/>
                    <a:pt x="1531938" y="342936"/>
                    <a:pt x="1531938" y="765969"/>
                  </a:cubicBezTo>
                  <a:cubicBezTo>
                    <a:pt x="1531938" y="1189002"/>
                    <a:pt x="1189002" y="1531938"/>
                    <a:pt x="765969" y="1531938"/>
                  </a:cubicBezTo>
                  <a:cubicBezTo>
                    <a:pt x="342936" y="1531938"/>
                    <a:pt x="0" y="1189002"/>
                    <a:pt x="0" y="765969"/>
                  </a:cubicBezTo>
                  <a:close/>
                </a:path>
              </a:pathLst>
            </a:custGeom>
            <a:solidFill>
              <a:schemeClr val="lt1"/>
            </a:solidFill>
            <a:ln w="28575" cap="flat" cmpd="sng">
              <a:solidFill>
                <a:srgbClr val="C471AE"/>
              </a:solidFill>
              <a:prstDash val="solid"/>
              <a:miter lim="800000"/>
              <a:headEnd type="none" w="sm" len="sm"/>
              <a:tailEnd type="none" w="sm" len="sm"/>
            </a:ln>
          </p:spPr>
          <p:txBody>
            <a:bodyPr spcFirstLastPara="1" wrap="square" lIns="267525" tIns="267525" rIns="267525" bIns="267525" anchor="ctr" anchorCtr="0">
              <a:noAutofit/>
            </a:bodyPr>
            <a:lstStyle/>
            <a:p>
              <a:pPr marL="0" marR="0" lvl="0" indent="0" algn="ctr" rtl="0">
                <a:lnSpc>
                  <a:spcPct val="90000"/>
                </a:lnSpc>
                <a:spcBef>
                  <a:spcPts val="0"/>
                </a:spcBef>
                <a:spcAft>
                  <a:spcPts val="0"/>
                </a:spcAft>
                <a:buClr>
                  <a:schemeClr val="dk1"/>
                </a:buClr>
                <a:buSzPts val="3400"/>
                <a:buFont typeface="Calibri"/>
                <a:buNone/>
              </a:pPr>
              <a:endParaRPr sz="3400" b="0" i="0" u="none" strike="noStrike" cap="none">
                <a:solidFill>
                  <a:schemeClr val="lt1"/>
                </a:solidFill>
                <a:latin typeface="Calibri"/>
                <a:ea typeface="Calibri"/>
                <a:cs typeface="Calibri"/>
                <a:sym typeface="Calibri"/>
              </a:endParaRPr>
            </a:p>
          </p:txBody>
        </p:sp>
        <p:pic>
          <p:nvPicPr>
            <p:cNvPr id="293" name="Google Shape;293;p34"/>
            <p:cNvPicPr preferRelativeResize="0"/>
            <p:nvPr/>
          </p:nvPicPr>
          <p:blipFill rotWithShape="1">
            <a:blip r:embed="rId3">
              <a:alphaModFix/>
            </a:blip>
            <a:srcRect l="22708" t="4456" r="22711" b="4456"/>
            <a:stretch/>
          </p:blipFill>
          <p:spPr>
            <a:xfrm>
              <a:off x="5599922" y="3421789"/>
              <a:ext cx="992154" cy="930524"/>
            </a:xfrm>
            <a:prstGeom prst="rect">
              <a:avLst/>
            </a:prstGeom>
            <a:noFill/>
            <a:ln>
              <a:noFill/>
            </a:ln>
          </p:spPr>
        </p:pic>
      </p:grpSp>
      <p:grpSp>
        <p:nvGrpSpPr>
          <p:cNvPr id="294" name="Google Shape;294;p34"/>
          <p:cNvGrpSpPr/>
          <p:nvPr/>
        </p:nvGrpSpPr>
        <p:grpSpPr>
          <a:xfrm>
            <a:off x="7370073" y="2458233"/>
            <a:ext cx="1531937" cy="1531937"/>
            <a:chOff x="7370073" y="2458233"/>
            <a:chExt cx="1531937" cy="1531937"/>
          </a:xfrm>
        </p:grpSpPr>
        <p:sp>
          <p:nvSpPr>
            <p:cNvPr id="295" name="Google Shape;295;p34"/>
            <p:cNvSpPr/>
            <p:nvPr/>
          </p:nvSpPr>
          <p:spPr>
            <a:xfrm>
              <a:off x="7370073" y="2458233"/>
              <a:ext cx="1531937" cy="1531937"/>
            </a:xfrm>
            <a:custGeom>
              <a:avLst/>
              <a:gdLst/>
              <a:ahLst/>
              <a:cxnLst/>
              <a:rect l="l" t="t" r="r" b="b"/>
              <a:pathLst>
                <a:path w="1531937" h="1531937" extrusionOk="0">
                  <a:moveTo>
                    <a:pt x="0" y="765969"/>
                  </a:moveTo>
                  <a:cubicBezTo>
                    <a:pt x="0" y="342936"/>
                    <a:pt x="342936" y="0"/>
                    <a:pt x="765969" y="0"/>
                  </a:cubicBezTo>
                  <a:cubicBezTo>
                    <a:pt x="1189002" y="0"/>
                    <a:pt x="1531938" y="342936"/>
                    <a:pt x="1531938" y="765969"/>
                  </a:cubicBezTo>
                  <a:cubicBezTo>
                    <a:pt x="1531938" y="1189002"/>
                    <a:pt x="1189002" y="1531938"/>
                    <a:pt x="765969" y="1531938"/>
                  </a:cubicBezTo>
                  <a:cubicBezTo>
                    <a:pt x="342936" y="1531938"/>
                    <a:pt x="0" y="1189002"/>
                    <a:pt x="0" y="765969"/>
                  </a:cubicBezTo>
                  <a:close/>
                </a:path>
              </a:pathLst>
            </a:custGeom>
            <a:solidFill>
              <a:schemeClr val="lt1"/>
            </a:solidFill>
            <a:ln w="28575" cap="flat" cmpd="sng">
              <a:solidFill>
                <a:srgbClr val="4890E4"/>
              </a:solidFill>
              <a:prstDash val="solid"/>
              <a:miter lim="800000"/>
              <a:headEnd type="none" w="sm" len="sm"/>
              <a:tailEnd type="none" w="sm" len="sm"/>
            </a:ln>
          </p:spPr>
          <p:txBody>
            <a:bodyPr spcFirstLastPara="1" wrap="square" lIns="267525" tIns="267525" rIns="267525" bIns="267525" anchor="ctr" anchorCtr="0">
              <a:noAutofit/>
            </a:bodyPr>
            <a:lstStyle/>
            <a:p>
              <a:pPr marL="0" marR="0" lvl="0" indent="0" algn="ctr" rtl="0">
                <a:lnSpc>
                  <a:spcPct val="90000"/>
                </a:lnSpc>
                <a:spcBef>
                  <a:spcPts val="0"/>
                </a:spcBef>
                <a:spcAft>
                  <a:spcPts val="0"/>
                </a:spcAft>
                <a:buClr>
                  <a:schemeClr val="dk1"/>
                </a:buClr>
                <a:buSzPts val="3400"/>
                <a:buFont typeface="Calibri"/>
                <a:buNone/>
              </a:pPr>
              <a:endParaRPr sz="3400" b="0" i="0" u="none" strike="noStrike" cap="none">
                <a:solidFill>
                  <a:schemeClr val="lt1"/>
                </a:solidFill>
                <a:latin typeface="Calibri"/>
                <a:ea typeface="Calibri"/>
                <a:cs typeface="Calibri"/>
                <a:sym typeface="Calibri"/>
              </a:endParaRPr>
            </a:p>
          </p:txBody>
        </p:sp>
        <p:pic>
          <p:nvPicPr>
            <p:cNvPr id="296" name="Google Shape;296;p34"/>
            <p:cNvPicPr preferRelativeResize="0"/>
            <p:nvPr/>
          </p:nvPicPr>
          <p:blipFill rotWithShape="1">
            <a:blip r:embed="rId4">
              <a:alphaModFix/>
            </a:blip>
            <a:srcRect l="28576" r="28576"/>
            <a:stretch/>
          </p:blipFill>
          <p:spPr>
            <a:xfrm>
              <a:off x="7716887" y="2686806"/>
              <a:ext cx="838308" cy="1074790"/>
            </a:xfrm>
            <a:prstGeom prst="rect">
              <a:avLst/>
            </a:prstGeom>
            <a:noFill/>
            <a:ln>
              <a:noFill/>
            </a:ln>
          </p:spPr>
        </p:pic>
      </p:grpSp>
      <p:grpSp>
        <p:nvGrpSpPr>
          <p:cNvPr id="297" name="Google Shape;297;p34"/>
          <p:cNvGrpSpPr/>
          <p:nvPr/>
        </p:nvGrpSpPr>
        <p:grpSpPr>
          <a:xfrm>
            <a:off x="6590846" y="4856447"/>
            <a:ext cx="1531937" cy="1531937"/>
            <a:chOff x="6590846" y="4856447"/>
            <a:chExt cx="1531937" cy="1531937"/>
          </a:xfrm>
        </p:grpSpPr>
        <p:sp>
          <p:nvSpPr>
            <p:cNvPr id="298" name="Google Shape;298;p34"/>
            <p:cNvSpPr/>
            <p:nvPr/>
          </p:nvSpPr>
          <p:spPr>
            <a:xfrm>
              <a:off x="6590846" y="4856447"/>
              <a:ext cx="1531937" cy="1531937"/>
            </a:xfrm>
            <a:custGeom>
              <a:avLst/>
              <a:gdLst/>
              <a:ahLst/>
              <a:cxnLst/>
              <a:rect l="l" t="t" r="r" b="b"/>
              <a:pathLst>
                <a:path w="1531937" h="1531937" extrusionOk="0">
                  <a:moveTo>
                    <a:pt x="0" y="765969"/>
                  </a:moveTo>
                  <a:cubicBezTo>
                    <a:pt x="0" y="342936"/>
                    <a:pt x="342936" y="0"/>
                    <a:pt x="765969" y="0"/>
                  </a:cubicBezTo>
                  <a:cubicBezTo>
                    <a:pt x="1189002" y="0"/>
                    <a:pt x="1531938" y="342936"/>
                    <a:pt x="1531938" y="765969"/>
                  </a:cubicBezTo>
                  <a:cubicBezTo>
                    <a:pt x="1531938" y="1189002"/>
                    <a:pt x="1189002" y="1531938"/>
                    <a:pt x="765969" y="1531938"/>
                  </a:cubicBezTo>
                  <a:cubicBezTo>
                    <a:pt x="342936" y="1531938"/>
                    <a:pt x="0" y="1189002"/>
                    <a:pt x="0" y="765969"/>
                  </a:cubicBezTo>
                  <a:close/>
                </a:path>
              </a:pathLst>
            </a:custGeom>
            <a:solidFill>
              <a:schemeClr val="lt1"/>
            </a:solidFill>
            <a:ln w="28575" cap="flat" cmpd="sng">
              <a:solidFill>
                <a:srgbClr val="5A5A5A"/>
              </a:solidFill>
              <a:prstDash val="solid"/>
              <a:miter lim="800000"/>
              <a:headEnd type="none" w="sm" len="sm"/>
              <a:tailEnd type="none" w="sm" len="sm"/>
            </a:ln>
          </p:spPr>
          <p:txBody>
            <a:bodyPr spcFirstLastPara="1" wrap="square" lIns="267525" tIns="267525" rIns="267525" bIns="267525" anchor="ctr" anchorCtr="0">
              <a:noAutofit/>
            </a:bodyPr>
            <a:lstStyle/>
            <a:p>
              <a:pPr marL="0" marR="0" lvl="0" indent="0" algn="ctr" rtl="0">
                <a:lnSpc>
                  <a:spcPct val="90000"/>
                </a:lnSpc>
                <a:spcBef>
                  <a:spcPts val="0"/>
                </a:spcBef>
                <a:spcAft>
                  <a:spcPts val="0"/>
                </a:spcAft>
                <a:buClr>
                  <a:schemeClr val="dk1"/>
                </a:buClr>
                <a:buSzPts val="3400"/>
                <a:buFont typeface="Calibri"/>
                <a:buNone/>
              </a:pPr>
              <a:endParaRPr sz="3400" b="0" i="0" u="none" strike="noStrike" cap="none">
                <a:solidFill>
                  <a:schemeClr val="lt1"/>
                </a:solidFill>
                <a:latin typeface="Calibri"/>
                <a:ea typeface="Calibri"/>
                <a:cs typeface="Calibri"/>
                <a:sym typeface="Calibri"/>
              </a:endParaRPr>
            </a:p>
          </p:txBody>
        </p:sp>
        <p:pic>
          <p:nvPicPr>
            <p:cNvPr id="299" name="Google Shape;299;p34"/>
            <p:cNvPicPr preferRelativeResize="0"/>
            <p:nvPr/>
          </p:nvPicPr>
          <p:blipFill rotWithShape="1">
            <a:blip r:embed="rId5">
              <a:alphaModFix/>
            </a:blip>
            <a:srcRect/>
            <a:stretch/>
          </p:blipFill>
          <p:spPr>
            <a:xfrm>
              <a:off x="6821042" y="5193430"/>
              <a:ext cx="1071544" cy="857971"/>
            </a:xfrm>
            <a:prstGeom prst="rect">
              <a:avLst/>
            </a:prstGeom>
            <a:noFill/>
            <a:ln>
              <a:noFill/>
            </a:ln>
          </p:spPr>
        </p:pic>
      </p:grpSp>
      <p:grpSp>
        <p:nvGrpSpPr>
          <p:cNvPr id="300" name="Google Shape;300;p34"/>
          <p:cNvGrpSpPr/>
          <p:nvPr/>
        </p:nvGrpSpPr>
        <p:grpSpPr>
          <a:xfrm>
            <a:off x="4069215" y="4856447"/>
            <a:ext cx="1531937" cy="1531937"/>
            <a:chOff x="4069215" y="4856447"/>
            <a:chExt cx="1531937" cy="1531937"/>
          </a:xfrm>
        </p:grpSpPr>
        <p:sp>
          <p:nvSpPr>
            <p:cNvPr id="301" name="Google Shape;301;p34"/>
            <p:cNvSpPr/>
            <p:nvPr/>
          </p:nvSpPr>
          <p:spPr>
            <a:xfrm>
              <a:off x="4069215" y="4856447"/>
              <a:ext cx="1531937" cy="1531937"/>
            </a:xfrm>
            <a:custGeom>
              <a:avLst/>
              <a:gdLst/>
              <a:ahLst/>
              <a:cxnLst/>
              <a:rect l="l" t="t" r="r" b="b"/>
              <a:pathLst>
                <a:path w="1531937" h="1531937" extrusionOk="0">
                  <a:moveTo>
                    <a:pt x="0" y="765969"/>
                  </a:moveTo>
                  <a:cubicBezTo>
                    <a:pt x="0" y="342936"/>
                    <a:pt x="342936" y="0"/>
                    <a:pt x="765969" y="0"/>
                  </a:cubicBezTo>
                  <a:cubicBezTo>
                    <a:pt x="1189002" y="0"/>
                    <a:pt x="1531938" y="342936"/>
                    <a:pt x="1531938" y="765969"/>
                  </a:cubicBezTo>
                  <a:cubicBezTo>
                    <a:pt x="1531938" y="1189002"/>
                    <a:pt x="1189002" y="1531938"/>
                    <a:pt x="765969" y="1531938"/>
                  </a:cubicBezTo>
                  <a:cubicBezTo>
                    <a:pt x="342936" y="1531938"/>
                    <a:pt x="0" y="1189002"/>
                    <a:pt x="0" y="765969"/>
                  </a:cubicBezTo>
                  <a:close/>
                </a:path>
              </a:pathLst>
            </a:custGeom>
            <a:solidFill>
              <a:schemeClr val="lt1"/>
            </a:solidFill>
            <a:ln w="28575" cap="flat" cmpd="sng">
              <a:solidFill>
                <a:srgbClr val="22AF73"/>
              </a:solidFill>
              <a:prstDash val="solid"/>
              <a:miter lim="800000"/>
              <a:headEnd type="none" w="sm" len="sm"/>
              <a:tailEnd type="none" w="sm" len="sm"/>
            </a:ln>
          </p:spPr>
          <p:txBody>
            <a:bodyPr spcFirstLastPara="1" wrap="square" lIns="267525" tIns="267525" rIns="267525" bIns="267525" anchor="ctr" anchorCtr="0">
              <a:noAutofit/>
            </a:bodyPr>
            <a:lstStyle/>
            <a:p>
              <a:pPr marL="0" marR="0" lvl="0" indent="0" algn="ctr" rtl="0">
                <a:lnSpc>
                  <a:spcPct val="90000"/>
                </a:lnSpc>
                <a:spcBef>
                  <a:spcPts val="0"/>
                </a:spcBef>
                <a:spcAft>
                  <a:spcPts val="0"/>
                </a:spcAft>
                <a:buClr>
                  <a:schemeClr val="dk1"/>
                </a:buClr>
                <a:buSzPts val="3400"/>
                <a:buFont typeface="Calibri"/>
                <a:buNone/>
              </a:pPr>
              <a:endParaRPr sz="3400" b="0" i="0" u="none" strike="noStrike" cap="none">
                <a:solidFill>
                  <a:schemeClr val="lt1"/>
                </a:solidFill>
                <a:latin typeface="Calibri"/>
                <a:ea typeface="Calibri"/>
                <a:cs typeface="Calibri"/>
                <a:sym typeface="Calibri"/>
              </a:endParaRPr>
            </a:p>
          </p:txBody>
        </p:sp>
        <p:pic>
          <p:nvPicPr>
            <p:cNvPr id="302" name="Google Shape;302;p34"/>
            <p:cNvPicPr preferRelativeResize="0"/>
            <p:nvPr/>
          </p:nvPicPr>
          <p:blipFill rotWithShape="1">
            <a:blip r:embed="rId6">
              <a:alphaModFix/>
            </a:blip>
            <a:srcRect/>
            <a:stretch/>
          </p:blipFill>
          <p:spPr>
            <a:xfrm>
              <a:off x="4380131" y="5168657"/>
              <a:ext cx="910105" cy="907517"/>
            </a:xfrm>
            <a:prstGeom prst="rect">
              <a:avLst/>
            </a:prstGeom>
            <a:noFill/>
            <a:ln>
              <a:noFill/>
            </a:ln>
          </p:spPr>
        </p:pic>
      </p:grpSp>
      <p:grpSp>
        <p:nvGrpSpPr>
          <p:cNvPr id="303" name="Google Shape;303;p34"/>
          <p:cNvGrpSpPr/>
          <p:nvPr/>
        </p:nvGrpSpPr>
        <p:grpSpPr>
          <a:xfrm>
            <a:off x="3289988" y="2458233"/>
            <a:ext cx="1531937" cy="1531937"/>
            <a:chOff x="3289988" y="2458233"/>
            <a:chExt cx="1531937" cy="1531937"/>
          </a:xfrm>
        </p:grpSpPr>
        <p:sp>
          <p:nvSpPr>
            <p:cNvPr id="304" name="Google Shape;304;p34"/>
            <p:cNvSpPr/>
            <p:nvPr/>
          </p:nvSpPr>
          <p:spPr>
            <a:xfrm>
              <a:off x="3289988" y="2458233"/>
              <a:ext cx="1531937" cy="1531937"/>
            </a:xfrm>
            <a:custGeom>
              <a:avLst/>
              <a:gdLst/>
              <a:ahLst/>
              <a:cxnLst/>
              <a:rect l="l" t="t" r="r" b="b"/>
              <a:pathLst>
                <a:path w="1531937" h="1531937" extrusionOk="0">
                  <a:moveTo>
                    <a:pt x="0" y="765969"/>
                  </a:moveTo>
                  <a:cubicBezTo>
                    <a:pt x="0" y="342936"/>
                    <a:pt x="342936" y="0"/>
                    <a:pt x="765969" y="0"/>
                  </a:cubicBezTo>
                  <a:cubicBezTo>
                    <a:pt x="1189002" y="0"/>
                    <a:pt x="1531938" y="342936"/>
                    <a:pt x="1531938" y="765969"/>
                  </a:cubicBezTo>
                  <a:cubicBezTo>
                    <a:pt x="1531938" y="1189002"/>
                    <a:pt x="1189002" y="1531938"/>
                    <a:pt x="765969" y="1531938"/>
                  </a:cubicBezTo>
                  <a:cubicBezTo>
                    <a:pt x="342936" y="1531938"/>
                    <a:pt x="0" y="1189002"/>
                    <a:pt x="0" y="765969"/>
                  </a:cubicBezTo>
                  <a:close/>
                </a:path>
              </a:pathLst>
            </a:custGeom>
            <a:solidFill>
              <a:schemeClr val="lt1"/>
            </a:solidFill>
            <a:ln w="28575" cap="flat" cmpd="sng">
              <a:solidFill>
                <a:srgbClr val="0EC1C1"/>
              </a:solidFill>
              <a:prstDash val="solid"/>
              <a:miter lim="800000"/>
              <a:headEnd type="none" w="sm" len="sm"/>
              <a:tailEnd type="none" w="sm" len="sm"/>
            </a:ln>
          </p:spPr>
          <p:txBody>
            <a:bodyPr spcFirstLastPara="1" wrap="square" lIns="306875" tIns="306875" rIns="306875" bIns="306875" anchor="ctr" anchorCtr="0">
              <a:noAutofit/>
            </a:bodyPr>
            <a:lstStyle/>
            <a:p>
              <a:pPr marL="0" marR="0" lvl="0" indent="0" algn="ctr" rtl="0">
                <a:lnSpc>
                  <a:spcPct val="90000"/>
                </a:lnSpc>
                <a:spcBef>
                  <a:spcPts val="0"/>
                </a:spcBef>
                <a:spcAft>
                  <a:spcPts val="0"/>
                </a:spcAft>
                <a:buClr>
                  <a:schemeClr val="dk1"/>
                </a:buClr>
                <a:buSzPts val="6500"/>
                <a:buFont typeface="Calibri"/>
                <a:buNone/>
              </a:pPr>
              <a:endParaRPr sz="6500" b="0" i="0" u="none" strike="noStrike" cap="none">
                <a:solidFill>
                  <a:schemeClr val="lt1"/>
                </a:solidFill>
                <a:latin typeface="Calibri"/>
                <a:ea typeface="Calibri"/>
                <a:cs typeface="Calibri"/>
                <a:sym typeface="Calibri"/>
              </a:endParaRPr>
            </a:p>
          </p:txBody>
        </p:sp>
        <p:pic>
          <p:nvPicPr>
            <p:cNvPr id="305" name="Google Shape;305;p34"/>
            <p:cNvPicPr preferRelativeResize="0"/>
            <p:nvPr/>
          </p:nvPicPr>
          <p:blipFill rotWithShape="1">
            <a:blip r:embed="rId7">
              <a:alphaModFix/>
            </a:blip>
            <a:srcRect/>
            <a:stretch/>
          </p:blipFill>
          <p:spPr>
            <a:xfrm>
              <a:off x="3623694" y="2799642"/>
              <a:ext cx="864525" cy="849119"/>
            </a:xfrm>
            <a:prstGeom prst="rect">
              <a:avLst/>
            </a:prstGeom>
            <a:noFill/>
            <a:ln>
              <a:noFill/>
            </a:ln>
          </p:spPr>
        </p:pic>
      </p:grpSp>
      <p:grpSp>
        <p:nvGrpSpPr>
          <p:cNvPr id="306" name="Google Shape;306;p34"/>
          <p:cNvGrpSpPr/>
          <p:nvPr/>
        </p:nvGrpSpPr>
        <p:grpSpPr>
          <a:xfrm>
            <a:off x="5330031" y="976056"/>
            <a:ext cx="1531937" cy="1531937"/>
            <a:chOff x="5330031" y="976056"/>
            <a:chExt cx="1531937" cy="1531937"/>
          </a:xfrm>
        </p:grpSpPr>
        <p:sp>
          <p:nvSpPr>
            <p:cNvPr id="307" name="Google Shape;307;p34"/>
            <p:cNvSpPr/>
            <p:nvPr/>
          </p:nvSpPr>
          <p:spPr>
            <a:xfrm>
              <a:off x="5330031" y="976056"/>
              <a:ext cx="1531937" cy="1531937"/>
            </a:xfrm>
            <a:custGeom>
              <a:avLst/>
              <a:gdLst/>
              <a:ahLst/>
              <a:cxnLst/>
              <a:rect l="l" t="t" r="r" b="b"/>
              <a:pathLst>
                <a:path w="1531937" h="1531937" extrusionOk="0">
                  <a:moveTo>
                    <a:pt x="0" y="765969"/>
                  </a:moveTo>
                  <a:cubicBezTo>
                    <a:pt x="0" y="342936"/>
                    <a:pt x="342936" y="0"/>
                    <a:pt x="765969" y="0"/>
                  </a:cubicBezTo>
                  <a:cubicBezTo>
                    <a:pt x="1189002" y="0"/>
                    <a:pt x="1531938" y="342936"/>
                    <a:pt x="1531938" y="765969"/>
                  </a:cubicBezTo>
                  <a:cubicBezTo>
                    <a:pt x="1531938" y="1189002"/>
                    <a:pt x="1189002" y="1531938"/>
                    <a:pt x="765969" y="1531938"/>
                  </a:cubicBezTo>
                  <a:cubicBezTo>
                    <a:pt x="342936" y="1531938"/>
                    <a:pt x="0" y="1189002"/>
                    <a:pt x="0" y="765969"/>
                  </a:cubicBezTo>
                  <a:close/>
                </a:path>
              </a:pathLst>
            </a:custGeom>
            <a:solidFill>
              <a:schemeClr val="lt1"/>
            </a:solidFill>
            <a:ln w="28575" cap="flat" cmpd="sng">
              <a:solidFill>
                <a:srgbClr val="F4AB35"/>
              </a:solidFill>
              <a:prstDash val="solid"/>
              <a:miter lim="800000"/>
              <a:headEnd type="none" w="sm" len="sm"/>
              <a:tailEnd type="none" w="sm" len="sm"/>
            </a:ln>
          </p:spPr>
          <p:txBody>
            <a:bodyPr spcFirstLastPara="1" wrap="square" lIns="267525" tIns="267525" rIns="267525" bIns="267525" anchor="ctr" anchorCtr="0">
              <a:noAutofit/>
            </a:bodyPr>
            <a:lstStyle/>
            <a:p>
              <a:pPr marL="0" marR="0" lvl="0" indent="0" algn="ctr" rtl="0">
                <a:lnSpc>
                  <a:spcPct val="90000"/>
                </a:lnSpc>
                <a:spcBef>
                  <a:spcPts val="0"/>
                </a:spcBef>
                <a:spcAft>
                  <a:spcPts val="0"/>
                </a:spcAft>
                <a:buClr>
                  <a:schemeClr val="dk1"/>
                </a:buClr>
                <a:buSzPts val="3400"/>
                <a:buFont typeface="Calibri"/>
                <a:buNone/>
              </a:pPr>
              <a:endParaRPr sz="3400" b="0" i="0" u="none" strike="noStrike" cap="none">
                <a:solidFill>
                  <a:schemeClr val="lt1"/>
                </a:solidFill>
                <a:latin typeface="Calibri"/>
                <a:ea typeface="Calibri"/>
                <a:cs typeface="Calibri"/>
                <a:sym typeface="Calibri"/>
              </a:endParaRPr>
            </a:p>
          </p:txBody>
        </p:sp>
        <p:pic>
          <p:nvPicPr>
            <p:cNvPr id="308" name="Google Shape;308;p34"/>
            <p:cNvPicPr preferRelativeResize="0"/>
            <p:nvPr/>
          </p:nvPicPr>
          <p:blipFill rotWithShape="1">
            <a:blip r:embed="rId8">
              <a:alphaModFix/>
            </a:blip>
            <a:srcRect l="28487" r="28487"/>
            <a:stretch/>
          </p:blipFill>
          <p:spPr>
            <a:xfrm>
              <a:off x="5725958" y="1290224"/>
              <a:ext cx="740083" cy="903601"/>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5"/>
                                        </p:tgtEl>
                                        <p:attrNameLst>
                                          <p:attrName>style.visibility</p:attrName>
                                        </p:attrNameLst>
                                      </p:cBhvr>
                                      <p:to>
                                        <p:strVal val="visible"/>
                                      </p:to>
                                    </p:set>
                                    <p:animEffect transition="in" filter="fade">
                                      <p:cBhvr>
                                        <p:cTn id="7" dur="500"/>
                                        <p:tgtEl>
                                          <p:spTgt spid="2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1"/>
                                        </p:tgtEl>
                                        <p:attrNameLst>
                                          <p:attrName>style.visibility</p:attrName>
                                        </p:attrNameLst>
                                      </p:cBhvr>
                                      <p:to>
                                        <p:strVal val="visible"/>
                                      </p:to>
                                    </p:set>
                                    <p:animEffect transition="in" filter="fade">
                                      <p:cBhvr>
                                        <p:cTn id="12" dur="500"/>
                                        <p:tgtEl>
                                          <p:spTgt spid="291"/>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86"/>
                                        </p:tgtEl>
                                        <p:attrNameLst>
                                          <p:attrName>style.visibility</p:attrName>
                                        </p:attrNameLst>
                                      </p:cBhvr>
                                      <p:to>
                                        <p:strVal val="visible"/>
                                      </p:to>
                                    </p:set>
                                    <p:animEffect transition="in" filter="fade">
                                      <p:cBhvr>
                                        <p:cTn id="16" dur="500"/>
                                        <p:tgtEl>
                                          <p:spTgt spid="286"/>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306"/>
                                        </p:tgtEl>
                                        <p:attrNameLst>
                                          <p:attrName>style.visibility</p:attrName>
                                        </p:attrNameLst>
                                      </p:cBhvr>
                                      <p:to>
                                        <p:strVal val="visible"/>
                                      </p:to>
                                    </p:set>
                                    <p:animEffect transition="in" filter="fade">
                                      <p:cBhvr>
                                        <p:cTn id="20" dur="500"/>
                                        <p:tgtEl>
                                          <p:spTgt spid="306"/>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287"/>
                                        </p:tgtEl>
                                        <p:attrNameLst>
                                          <p:attrName>style.visibility</p:attrName>
                                        </p:attrNameLst>
                                      </p:cBhvr>
                                      <p:to>
                                        <p:strVal val="visible"/>
                                      </p:to>
                                    </p:set>
                                    <p:animEffect transition="in" filter="fade">
                                      <p:cBhvr>
                                        <p:cTn id="24" dur="500"/>
                                        <p:tgtEl>
                                          <p:spTgt spid="287"/>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294"/>
                                        </p:tgtEl>
                                        <p:attrNameLst>
                                          <p:attrName>style.visibility</p:attrName>
                                        </p:attrNameLst>
                                      </p:cBhvr>
                                      <p:to>
                                        <p:strVal val="visible"/>
                                      </p:to>
                                    </p:set>
                                    <p:animEffect transition="in" filter="fade">
                                      <p:cBhvr>
                                        <p:cTn id="28" dur="500"/>
                                        <p:tgtEl>
                                          <p:spTgt spid="294"/>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288"/>
                                        </p:tgtEl>
                                        <p:attrNameLst>
                                          <p:attrName>style.visibility</p:attrName>
                                        </p:attrNameLst>
                                      </p:cBhvr>
                                      <p:to>
                                        <p:strVal val="visible"/>
                                      </p:to>
                                    </p:set>
                                    <p:animEffect transition="in" filter="fade">
                                      <p:cBhvr>
                                        <p:cTn id="32" dur="500"/>
                                        <p:tgtEl>
                                          <p:spTgt spid="288"/>
                                        </p:tgtEl>
                                      </p:cBhvr>
                                    </p:animEffect>
                                  </p:childTnLst>
                                </p:cTn>
                              </p:par>
                            </p:childTnLst>
                          </p:cTn>
                        </p:par>
                        <p:par>
                          <p:cTn id="33" fill="hold">
                            <p:stCondLst>
                              <p:cond delay="3000"/>
                            </p:stCondLst>
                            <p:childTnLst>
                              <p:par>
                                <p:cTn id="34" presetID="10" presetClass="entr" presetSubtype="0" fill="hold" nodeType="afterEffect">
                                  <p:stCondLst>
                                    <p:cond delay="0"/>
                                  </p:stCondLst>
                                  <p:childTnLst>
                                    <p:set>
                                      <p:cBhvr>
                                        <p:cTn id="35" dur="1" fill="hold">
                                          <p:stCondLst>
                                            <p:cond delay="0"/>
                                          </p:stCondLst>
                                        </p:cTn>
                                        <p:tgtEl>
                                          <p:spTgt spid="297"/>
                                        </p:tgtEl>
                                        <p:attrNameLst>
                                          <p:attrName>style.visibility</p:attrName>
                                        </p:attrNameLst>
                                      </p:cBhvr>
                                      <p:to>
                                        <p:strVal val="visible"/>
                                      </p:to>
                                    </p:set>
                                    <p:animEffect transition="in" filter="fade">
                                      <p:cBhvr>
                                        <p:cTn id="36" dur="500"/>
                                        <p:tgtEl>
                                          <p:spTgt spid="297"/>
                                        </p:tgtEl>
                                      </p:cBhvr>
                                    </p:animEffect>
                                  </p:childTnLst>
                                </p:cTn>
                              </p:par>
                            </p:childTnLst>
                          </p:cTn>
                        </p:par>
                        <p:par>
                          <p:cTn id="37" fill="hold">
                            <p:stCondLst>
                              <p:cond delay="3500"/>
                            </p:stCondLst>
                            <p:childTnLst>
                              <p:par>
                                <p:cTn id="38" presetID="10" presetClass="entr" presetSubtype="0" fill="hold" nodeType="afterEffect">
                                  <p:stCondLst>
                                    <p:cond delay="0"/>
                                  </p:stCondLst>
                                  <p:childTnLst>
                                    <p:set>
                                      <p:cBhvr>
                                        <p:cTn id="39" dur="1" fill="hold">
                                          <p:stCondLst>
                                            <p:cond delay="0"/>
                                          </p:stCondLst>
                                        </p:cTn>
                                        <p:tgtEl>
                                          <p:spTgt spid="289"/>
                                        </p:tgtEl>
                                        <p:attrNameLst>
                                          <p:attrName>style.visibility</p:attrName>
                                        </p:attrNameLst>
                                      </p:cBhvr>
                                      <p:to>
                                        <p:strVal val="visible"/>
                                      </p:to>
                                    </p:set>
                                    <p:animEffect transition="in" filter="fade">
                                      <p:cBhvr>
                                        <p:cTn id="40" dur="500"/>
                                        <p:tgtEl>
                                          <p:spTgt spid="289"/>
                                        </p:tgtEl>
                                      </p:cBhvr>
                                    </p:animEffect>
                                  </p:childTnLst>
                                </p:cTn>
                              </p:par>
                            </p:childTnLst>
                          </p:cTn>
                        </p:par>
                        <p:par>
                          <p:cTn id="41" fill="hold">
                            <p:stCondLst>
                              <p:cond delay="4000"/>
                            </p:stCondLst>
                            <p:childTnLst>
                              <p:par>
                                <p:cTn id="42" presetID="10" presetClass="entr" presetSubtype="0" fill="hold" nodeType="afterEffect">
                                  <p:stCondLst>
                                    <p:cond delay="0"/>
                                  </p:stCondLst>
                                  <p:childTnLst>
                                    <p:set>
                                      <p:cBhvr>
                                        <p:cTn id="43" dur="1" fill="hold">
                                          <p:stCondLst>
                                            <p:cond delay="0"/>
                                          </p:stCondLst>
                                        </p:cTn>
                                        <p:tgtEl>
                                          <p:spTgt spid="300"/>
                                        </p:tgtEl>
                                        <p:attrNameLst>
                                          <p:attrName>style.visibility</p:attrName>
                                        </p:attrNameLst>
                                      </p:cBhvr>
                                      <p:to>
                                        <p:strVal val="visible"/>
                                      </p:to>
                                    </p:set>
                                    <p:animEffect transition="in" filter="fade">
                                      <p:cBhvr>
                                        <p:cTn id="44" dur="500"/>
                                        <p:tgtEl>
                                          <p:spTgt spid="300"/>
                                        </p:tgtEl>
                                      </p:cBhvr>
                                    </p:animEffect>
                                  </p:childTnLst>
                                </p:cTn>
                              </p:par>
                            </p:childTnLst>
                          </p:cTn>
                        </p:par>
                        <p:par>
                          <p:cTn id="45" fill="hold">
                            <p:stCondLst>
                              <p:cond delay="4500"/>
                            </p:stCondLst>
                            <p:childTnLst>
                              <p:par>
                                <p:cTn id="46" presetID="10" presetClass="entr" presetSubtype="0" fill="hold" nodeType="afterEffect">
                                  <p:stCondLst>
                                    <p:cond delay="0"/>
                                  </p:stCondLst>
                                  <p:childTnLst>
                                    <p:set>
                                      <p:cBhvr>
                                        <p:cTn id="47" dur="1" fill="hold">
                                          <p:stCondLst>
                                            <p:cond delay="0"/>
                                          </p:stCondLst>
                                        </p:cTn>
                                        <p:tgtEl>
                                          <p:spTgt spid="290"/>
                                        </p:tgtEl>
                                        <p:attrNameLst>
                                          <p:attrName>style.visibility</p:attrName>
                                        </p:attrNameLst>
                                      </p:cBhvr>
                                      <p:to>
                                        <p:strVal val="visible"/>
                                      </p:to>
                                    </p:set>
                                    <p:animEffect transition="in" filter="fade">
                                      <p:cBhvr>
                                        <p:cTn id="48" dur="500"/>
                                        <p:tgtEl>
                                          <p:spTgt spid="290"/>
                                        </p:tgtEl>
                                      </p:cBhvr>
                                    </p:animEffect>
                                  </p:childTnLst>
                                </p:cTn>
                              </p:par>
                            </p:childTnLst>
                          </p:cTn>
                        </p:par>
                        <p:par>
                          <p:cTn id="49" fill="hold">
                            <p:stCondLst>
                              <p:cond delay="5000"/>
                            </p:stCondLst>
                            <p:childTnLst>
                              <p:par>
                                <p:cTn id="50" presetID="10" presetClass="entr" presetSubtype="0" fill="hold" nodeType="afterEffect">
                                  <p:stCondLst>
                                    <p:cond delay="0"/>
                                  </p:stCondLst>
                                  <p:childTnLst>
                                    <p:set>
                                      <p:cBhvr>
                                        <p:cTn id="51" dur="1" fill="hold">
                                          <p:stCondLst>
                                            <p:cond delay="0"/>
                                          </p:stCondLst>
                                        </p:cTn>
                                        <p:tgtEl>
                                          <p:spTgt spid="303"/>
                                        </p:tgtEl>
                                        <p:attrNameLst>
                                          <p:attrName>style.visibility</p:attrName>
                                        </p:attrNameLst>
                                      </p:cBhvr>
                                      <p:to>
                                        <p:strVal val="visible"/>
                                      </p:to>
                                    </p:set>
                                    <p:animEffect transition="in" filter="fade">
                                      <p:cBhvr>
                                        <p:cTn id="52" dur="500"/>
                                        <p:tgtEl>
                                          <p:spTgt spid="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5"/>
          <p:cNvSpPr txBox="1"/>
          <p:nvPr/>
        </p:nvSpPr>
        <p:spPr>
          <a:xfrm>
            <a:off x="1252220" y="204321"/>
            <a:ext cx="9687561" cy="459741"/>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Lato"/>
                <a:ea typeface="Lato"/>
                <a:cs typeface="Lato"/>
                <a:sym typeface="Lato"/>
              </a:rPr>
              <a:t>EASY DATA INTEGRATION: SERVERS</a:t>
            </a:r>
            <a:endParaRPr sz="2400" b="0" i="0" u="none" strike="noStrike" cap="none">
              <a:solidFill>
                <a:srgbClr val="000000"/>
              </a:solidFill>
              <a:latin typeface="Lato"/>
              <a:ea typeface="Lato"/>
              <a:cs typeface="Lato"/>
              <a:sym typeface="Lato"/>
            </a:endParaRPr>
          </a:p>
        </p:txBody>
      </p:sp>
      <p:sp>
        <p:nvSpPr>
          <p:cNvPr id="314" name="Google Shape;314;p35"/>
          <p:cNvSpPr/>
          <p:nvPr/>
        </p:nvSpPr>
        <p:spPr>
          <a:xfrm rot="5400000">
            <a:off x="5933531" y="2563305"/>
            <a:ext cx="324937" cy="520858"/>
          </a:xfrm>
          <a:custGeom>
            <a:avLst/>
            <a:gdLst/>
            <a:ahLst/>
            <a:cxnLst/>
            <a:rect l="l" t="t" r="r" b="b"/>
            <a:pathLst>
              <a:path w="324937" h="520858" extrusionOk="0">
                <a:moveTo>
                  <a:pt x="0" y="104172"/>
                </a:moveTo>
                <a:lnTo>
                  <a:pt x="162469" y="104172"/>
                </a:lnTo>
                <a:lnTo>
                  <a:pt x="162469" y="0"/>
                </a:lnTo>
                <a:lnTo>
                  <a:pt x="324937" y="260429"/>
                </a:lnTo>
                <a:lnTo>
                  <a:pt x="162469" y="520858"/>
                </a:lnTo>
                <a:lnTo>
                  <a:pt x="162469" y="416686"/>
                </a:lnTo>
                <a:lnTo>
                  <a:pt x="0" y="416686"/>
                </a:lnTo>
                <a:lnTo>
                  <a:pt x="0" y="104172"/>
                </a:lnTo>
                <a:close/>
              </a:path>
            </a:pathLst>
          </a:custGeom>
          <a:solidFill>
            <a:srgbClr val="5A5A5A"/>
          </a:solidFill>
          <a:ln>
            <a:noFill/>
          </a:ln>
        </p:spPr>
        <p:txBody>
          <a:bodyPr spcFirstLastPara="1" wrap="square" lIns="0" tIns="104150" rIns="97475" bIns="104150" anchor="ctr" anchorCtr="0">
            <a:noAutofit/>
          </a:bodyPr>
          <a:lstStyle/>
          <a:p>
            <a:pPr marL="0" marR="0" lvl="0" indent="0" algn="ctr" rtl="0">
              <a:lnSpc>
                <a:spcPct val="90000"/>
              </a:lnSpc>
              <a:spcBef>
                <a:spcPts val="0"/>
              </a:spcBef>
              <a:spcAft>
                <a:spcPts val="0"/>
              </a:spcAft>
              <a:buClr>
                <a:schemeClr val="dk1"/>
              </a:buClr>
              <a:buSzPts val="2200"/>
              <a:buFont typeface="Calibri"/>
              <a:buNone/>
            </a:pPr>
            <a:endParaRPr sz="2200" b="0" i="0" u="none" strike="noStrike" cap="none">
              <a:solidFill>
                <a:schemeClr val="lt1"/>
              </a:solidFill>
              <a:latin typeface="Calibri"/>
              <a:ea typeface="Calibri"/>
              <a:cs typeface="Calibri"/>
              <a:sym typeface="Calibri"/>
            </a:endParaRPr>
          </a:p>
        </p:txBody>
      </p:sp>
      <p:sp>
        <p:nvSpPr>
          <p:cNvPr id="315" name="Google Shape;315;p35"/>
          <p:cNvSpPr/>
          <p:nvPr/>
        </p:nvSpPr>
        <p:spPr>
          <a:xfrm rot="9720000">
            <a:off x="6944806" y="3298039"/>
            <a:ext cx="324937" cy="520858"/>
          </a:xfrm>
          <a:custGeom>
            <a:avLst/>
            <a:gdLst/>
            <a:ahLst/>
            <a:cxnLst/>
            <a:rect l="l" t="t" r="r" b="b"/>
            <a:pathLst>
              <a:path w="324937" h="520858" extrusionOk="0">
                <a:moveTo>
                  <a:pt x="0" y="104172"/>
                </a:moveTo>
                <a:lnTo>
                  <a:pt x="162469" y="104172"/>
                </a:lnTo>
                <a:lnTo>
                  <a:pt x="162469" y="0"/>
                </a:lnTo>
                <a:lnTo>
                  <a:pt x="324937" y="260429"/>
                </a:lnTo>
                <a:lnTo>
                  <a:pt x="162469" y="520858"/>
                </a:lnTo>
                <a:lnTo>
                  <a:pt x="162469" y="416686"/>
                </a:lnTo>
                <a:lnTo>
                  <a:pt x="0" y="416686"/>
                </a:lnTo>
                <a:lnTo>
                  <a:pt x="0" y="104172"/>
                </a:lnTo>
                <a:close/>
              </a:path>
            </a:pathLst>
          </a:custGeom>
          <a:solidFill>
            <a:srgbClr val="5A5A5A"/>
          </a:solidFill>
          <a:ln>
            <a:noFill/>
          </a:ln>
        </p:spPr>
        <p:txBody>
          <a:bodyPr spcFirstLastPara="1" wrap="square" lIns="0" tIns="104150" rIns="97475" bIns="104150" anchor="ctr" anchorCtr="0">
            <a:noAutofit/>
          </a:bodyPr>
          <a:lstStyle/>
          <a:p>
            <a:pPr marL="0" marR="0" lvl="0" indent="0" algn="ctr" rtl="0">
              <a:lnSpc>
                <a:spcPct val="90000"/>
              </a:lnSpc>
              <a:spcBef>
                <a:spcPts val="0"/>
              </a:spcBef>
              <a:spcAft>
                <a:spcPts val="0"/>
              </a:spcAft>
              <a:buClr>
                <a:schemeClr val="dk1"/>
              </a:buClr>
              <a:buSzPts val="2200"/>
              <a:buFont typeface="Calibri"/>
              <a:buNone/>
            </a:pPr>
            <a:endParaRPr sz="2200" b="0" i="0" u="none" strike="noStrike" cap="none">
              <a:solidFill>
                <a:schemeClr val="lt1"/>
              </a:solidFill>
              <a:latin typeface="Calibri"/>
              <a:ea typeface="Calibri"/>
              <a:cs typeface="Calibri"/>
              <a:sym typeface="Calibri"/>
            </a:endParaRPr>
          </a:p>
        </p:txBody>
      </p:sp>
      <p:sp>
        <p:nvSpPr>
          <p:cNvPr id="316" name="Google Shape;316;p35"/>
          <p:cNvSpPr/>
          <p:nvPr/>
        </p:nvSpPr>
        <p:spPr>
          <a:xfrm rot="-7560000">
            <a:off x="6558533" y="4486864"/>
            <a:ext cx="324937" cy="520858"/>
          </a:xfrm>
          <a:custGeom>
            <a:avLst/>
            <a:gdLst/>
            <a:ahLst/>
            <a:cxnLst/>
            <a:rect l="l" t="t" r="r" b="b"/>
            <a:pathLst>
              <a:path w="324937" h="520858" extrusionOk="0">
                <a:moveTo>
                  <a:pt x="0" y="104172"/>
                </a:moveTo>
                <a:lnTo>
                  <a:pt x="162469" y="104172"/>
                </a:lnTo>
                <a:lnTo>
                  <a:pt x="162469" y="0"/>
                </a:lnTo>
                <a:lnTo>
                  <a:pt x="324937" y="260429"/>
                </a:lnTo>
                <a:lnTo>
                  <a:pt x="162469" y="520858"/>
                </a:lnTo>
                <a:lnTo>
                  <a:pt x="162469" y="416686"/>
                </a:lnTo>
                <a:lnTo>
                  <a:pt x="0" y="416686"/>
                </a:lnTo>
                <a:lnTo>
                  <a:pt x="0" y="104172"/>
                </a:lnTo>
                <a:close/>
              </a:path>
            </a:pathLst>
          </a:custGeom>
          <a:solidFill>
            <a:srgbClr val="5A5A5A"/>
          </a:solidFill>
          <a:ln>
            <a:noFill/>
          </a:ln>
        </p:spPr>
        <p:txBody>
          <a:bodyPr spcFirstLastPara="1" wrap="square" lIns="0" tIns="104150" rIns="97475" bIns="104150" anchor="ctr" anchorCtr="0">
            <a:noAutofit/>
          </a:bodyPr>
          <a:lstStyle/>
          <a:p>
            <a:pPr marL="0" marR="0" lvl="0" indent="0" algn="ctr" rtl="0">
              <a:lnSpc>
                <a:spcPct val="90000"/>
              </a:lnSpc>
              <a:spcBef>
                <a:spcPts val="0"/>
              </a:spcBef>
              <a:spcAft>
                <a:spcPts val="0"/>
              </a:spcAft>
              <a:buClr>
                <a:schemeClr val="dk1"/>
              </a:buClr>
              <a:buSzPts val="2200"/>
              <a:buFont typeface="Calibri"/>
              <a:buNone/>
            </a:pPr>
            <a:endParaRPr sz="2200" b="0" i="0" u="none" strike="noStrike" cap="none">
              <a:solidFill>
                <a:schemeClr val="lt1"/>
              </a:solidFill>
              <a:latin typeface="Calibri"/>
              <a:ea typeface="Calibri"/>
              <a:cs typeface="Calibri"/>
              <a:sym typeface="Calibri"/>
            </a:endParaRPr>
          </a:p>
        </p:txBody>
      </p:sp>
      <p:sp>
        <p:nvSpPr>
          <p:cNvPr id="317" name="Google Shape;317;p35"/>
          <p:cNvSpPr/>
          <p:nvPr/>
        </p:nvSpPr>
        <p:spPr>
          <a:xfrm rot="7560000">
            <a:off x="5308528" y="4486863"/>
            <a:ext cx="324938" cy="520859"/>
          </a:xfrm>
          <a:custGeom>
            <a:avLst/>
            <a:gdLst/>
            <a:ahLst/>
            <a:cxnLst/>
            <a:rect l="l" t="t" r="r" b="b"/>
            <a:pathLst>
              <a:path w="324937" h="520858" extrusionOk="0">
                <a:moveTo>
                  <a:pt x="324937" y="416686"/>
                </a:moveTo>
                <a:lnTo>
                  <a:pt x="162468" y="416686"/>
                </a:lnTo>
                <a:lnTo>
                  <a:pt x="162468" y="520858"/>
                </a:lnTo>
                <a:lnTo>
                  <a:pt x="0" y="260429"/>
                </a:lnTo>
                <a:lnTo>
                  <a:pt x="162468" y="0"/>
                </a:lnTo>
                <a:lnTo>
                  <a:pt x="162468" y="104172"/>
                </a:lnTo>
                <a:lnTo>
                  <a:pt x="324937" y="104172"/>
                </a:lnTo>
                <a:lnTo>
                  <a:pt x="324937" y="416686"/>
                </a:lnTo>
                <a:close/>
              </a:path>
            </a:pathLst>
          </a:custGeom>
          <a:solidFill>
            <a:srgbClr val="5A5A5A"/>
          </a:solidFill>
          <a:ln>
            <a:noFill/>
          </a:ln>
        </p:spPr>
        <p:txBody>
          <a:bodyPr spcFirstLastPara="1" wrap="square" lIns="97475" tIns="104150" rIns="0" bIns="104150" anchor="ctr" anchorCtr="0">
            <a:noAutofit/>
          </a:bodyPr>
          <a:lstStyle/>
          <a:p>
            <a:pPr marL="0" marR="0" lvl="0" indent="0" algn="ctr" rtl="0">
              <a:lnSpc>
                <a:spcPct val="90000"/>
              </a:lnSpc>
              <a:spcBef>
                <a:spcPts val="0"/>
              </a:spcBef>
              <a:spcAft>
                <a:spcPts val="0"/>
              </a:spcAft>
              <a:buClr>
                <a:schemeClr val="dk1"/>
              </a:buClr>
              <a:buSzPts val="2200"/>
              <a:buFont typeface="Calibri"/>
              <a:buNone/>
            </a:pPr>
            <a:endParaRPr sz="2200" b="0" i="0" u="none" strike="noStrike" cap="none">
              <a:solidFill>
                <a:schemeClr val="lt1"/>
              </a:solidFill>
              <a:latin typeface="Calibri"/>
              <a:ea typeface="Calibri"/>
              <a:cs typeface="Calibri"/>
              <a:sym typeface="Calibri"/>
            </a:endParaRPr>
          </a:p>
        </p:txBody>
      </p:sp>
      <p:sp>
        <p:nvSpPr>
          <p:cNvPr id="318" name="Google Shape;318;p35"/>
          <p:cNvSpPr/>
          <p:nvPr/>
        </p:nvSpPr>
        <p:spPr>
          <a:xfrm rot="-9720000">
            <a:off x="4922256" y="3298038"/>
            <a:ext cx="324938" cy="520859"/>
          </a:xfrm>
          <a:custGeom>
            <a:avLst/>
            <a:gdLst/>
            <a:ahLst/>
            <a:cxnLst/>
            <a:rect l="l" t="t" r="r" b="b"/>
            <a:pathLst>
              <a:path w="324937" h="520858" extrusionOk="0">
                <a:moveTo>
                  <a:pt x="324937" y="416686"/>
                </a:moveTo>
                <a:lnTo>
                  <a:pt x="162468" y="416686"/>
                </a:lnTo>
                <a:lnTo>
                  <a:pt x="162468" y="520858"/>
                </a:lnTo>
                <a:lnTo>
                  <a:pt x="0" y="260429"/>
                </a:lnTo>
                <a:lnTo>
                  <a:pt x="162468" y="0"/>
                </a:lnTo>
                <a:lnTo>
                  <a:pt x="162468" y="104172"/>
                </a:lnTo>
                <a:lnTo>
                  <a:pt x="324937" y="104172"/>
                </a:lnTo>
                <a:lnTo>
                  <a:pt x="324937" y="416686"/>
                </a:lnTo>
                <a:close/>
              </a:path>
            </a:pathLst>
          </a:custGeom>
          <a:solidFill>
            <a:srgbClr val="5A5A5A"/>
          </a:solidFill>
          <a:ln>
            <a:noFill/>
          </a:ln>
        </p:spPr>
        <p:txBody>
          <a:bodyPr spcFirstLastPara="1" wrap="square" lIns="97475" tIns="104150" rIns="0" bIns="104150" anchor="ctr" anchorCtr="0">
            <a:noAutofit/>
          </a:bodyPr>
          <a:lstStyle/>
          <a:p>
            <a:pPr marL="0" marR="0" lvl="0" indent="0" algn="ctr" rtl="0">
              <a:lnSpc>
                <a:spcPct val="90000"/>
              </a:lnSpc>
              <a:spcBef>
                <a:spcPts val="0"/>
              </a:spcBef>
              <a:spcAft>
                <a:spcPts val="0"/>
              </a:spcAft>
              <a:buClr>
                <a:schemeClr val="dk1"/>
              </a:buClr>
              <a:buSzPts val="2200"/>
              <a:buFont typeface="Calibri"/>
              <a:buNone/>
            </a:pPr>
            <a:endParaRPr sz="2200" b="0" i="0" u="none" strike="noStrike" cap="none">
              <a:solidFill>
                <a:schemeClr val="lt1"/>
              </a:solidFill>
              <a:latin typeface="Calibri"/>
              <a:ea typeface="Calibri"/>
              <a:cs typeface="Calibri"/>
              <a:sym typeface="Calibri"/>
            </a:endParaRPr>
          </a:p>
        </p:txBody>
      </p:sp>
      <p:grpSp>
        <p:nvGrpSpPr>
          <p:cNvPr id="319" name="Google Shape;319;p35"/>
          <p:cNvGrpSpPr/>
          <p:nvPr/>
        </p:nvGrpSpPr>
        <p:grpSpPr>
          <a:xfrm>
            <a:off x="5330031" y="976056"/>
            <a:ext cx="1531937" cy="1531937"/>
            <a:chOff x="5330031" y="976056"/>
            <a:chExt cx="1531937" cy="1531937"/>
          </a:xfrm>
        </p:grpSpPr>
        <p:sp>
          <p:nvSpPr>
            <p:cNvPr id="320" name="Google Shape;320;p35"/>
            <p:cNvSpPr/>
            <p:nvPr/>
          </p:nvSpPr>
          <p:spPr>
            <a:xfrm>
              <a:off x="5330031" y="976056"/>
              <a:ext cx="1531937" cy="1531937"/>
            </a:xfrm>
            <a:custGeom>
              <a:avLst/>
              <a:gdLst/>
              <a:ahLst/>
              <a:cxnLst/>
              <a:rect l="l" t="t" r="r" b="b"/>
              <a:pathLst>
                <a:path w="1531937" h="1531937" extrusionOk="0">
                  <a:moveTo>
                    <a:pt x="0" y="765969"/>
                  </a:moveTo>
                  <a:cubicBezTo>
                    <a:pt x="0" y="342936"/>
                    <a:pt x="342936" y="0"/>
                    <a:pt x="765969" y="0"/>
                  </a:cubicBezTo>
                  <a:cubicBezTo>
                    <a:pt x="1189002" y="0"/>
                    <a:pt x="1531938" y="342936"/>
                    <a:pt x="1531938" y="765969"/>
                  </a:cubicBezTo>
                  <a:cubicBezTo>
                    <a:pt x="1531938" y="1189002"/>
                    <a:pt x="1189002" y="1531938"/>
                    <a:pt x="765969" y="1531938"/>
                  </a:cubicBezTo>
                  <a:cubicBezTo>
                    <a:pt x="342936" y="1531938"/>
                    <a:pt x="0" y="1189002"/>
                    <a:pt x="0" y="765969"/>
                  </a:cubicBezTo>
                  <a:close/>
                </a:path>
              </a:pathLst>
            </a:custGeom>
            <a:solidFill>
              <a:schemeClr val="lt1"/>
            </a:solidFill>
            <a:ln w="28575" cap="flat" cmpd="sng">
              <a:solidFill>
                <a:srgbClr val="F4AB35"/>
              </a:solidFill>
              <a:prstDash val="solid"/>
              <a:miter lim="800000"/>
              <a:headEnd type="none" w="sm" len="sm"/>
              <a:tailEnd type="none" w="sm" len="sm"/>
            </a:ln>
          </p:spPr>
          <p:txBody>
            <a:bodyPr spcFirstLastPara="1" wrap="square" lIns="267525" tIns="267525" rIns="267525" bIns="267525" anchor="ctr" anchorCtr="0">
              <a:noAutofit/>
            </a:bodyPr>
            <a:lstStyle/>
            <a:p>
              <a:pPr marL="0" marR="0" lvl="0" indent="0" algn="ctr" rtl="0">
                <a:lnSpc>
                  <a:spcPct val="90000"/>
                </a:lnSpc>
                <a:spcBef>
                  <a:spcPts val="0"/>
                </a:spcBef>
                <a:spcAft>
                  <a:spcPts val="0"/>
                </a:spcAft>
                <a:buClr>
                  <a:schemeClr val="dk1"/>
                </a:buClr>
                <a:buSzPts val="3400"/>
                <a:buFont typeface="Calibri"/>
                <a:buNone/>
              </a:pPr>
              <a:endParaRPr sz="3400" b="0" i="0" u="none" strike="noStrike" cap="none">
                <a:solidFill>
                  <a:schemeClr val="lt1"/>
                </a:solidFill>
                <a:latin typeface="Calibri"/>
                <a:ea typeface="Calibri"/>
                <a:cs typeface="Calibri"/>
                <a:sym typeface="Calibri"/>
              </a:endParaRPr>
            </a:p>
          </p:txBody>
        </p:sp>
        <p:pic>
          <p:nvPicPr>
            <p:cNvPr id="321" name="Google Shape;321;p35"/>
            <p:cNvPicPr preferRelativeResize="0"/>
            <p:nvPr/>
          </p:nvPicPr>
          <p:blipFill rotWithShape="1">
            <a:blip r:embed="rId3">
              <a:alphaModFix/>
            </a:blip>
            <a:srcRect/>
            <a:stretch/>
          </p:blipFill>
          <p:spPr>
            <a:xfrm>
              <a:off x="5520133" y="1447039"/>
              <a:ext cx="1151732" cy="589970"/>
            </a:xfrm>
            <a:prstGeom prst="rect">
              <a:avLst/>
            </a:prstGeom>
            <a:noFill/>
            <a:ln>
              <a:noFill/>
            </a:ln>
          </p:spPr>
        </p:pic>
      </p:grpSp>
      <p:grpSp>
        <p:nvGrpSpPr>
          <p:cNvPr id="322" name="Google Shape;322;p35"/>
          <p:cNvGrpSpPr/>
          <p:nvPr/>
        </p:nvGrpSpPr>
        <p:grpSpPr>
          <a:xfrm>
            <a:off x="7370073" y="2458233"/>
            <a:ext cx="1531937" cy="1531937"/>
            <a:chOff x="7370073" y="2458233"/>
            <a:chExt cx="1531937" cy="1531937"/>
          </a:xfrm>
        </p:grpSpPr>
        <p:sp>
          <p:nvSpPr>
            <p:cNvPr id="323" name="Google Shape;323;p35"/>
            <p:cNvSpPr/>
            <p:nvPr/>
          </p:nvSpPr>
          <p:spPr>
            <a:xfrm>
              <a:off x="7370073" y="2458233"/>
              <a:ext cx="1531937" cy="1531937"/>
            </a:xfrm>
            <a:custGeom>
              <a:avLst/>
              <a:gdLst/>
              <a:ahLst/>
              <a:cxnLst/>
              <a:rect l="l" t="t" r="r" b="b"/>
              <a:pathLst>
                <a:path w="1531937" h="1531937" extrusionOk="0">
                  <a:moveTo>
                    <a:pt x="0" y="765969"/>
                  </a:moveTo>
                  <a:cubicBezTo>
                    <a:pt x="0" y="342936"/>
                    <a:pt x="342936" y="0"/>
                    <a:pt x="765969" y="0"/>
                  </a:cubicBezTo>
                  <a:cubicBezTo>
                    <a:pt x="1189002" y="0"/>
                    <a:pt x="1531938" y="342936"/>
                    <a:pt x="1531938" y="765969"/>
                  </a:cubicBezTo>
                  <a:cubicBezTo>
                    <a:pt x="1531938" y="1189002"/>
                    <a:pt x="1189002" y="1531938"/>
                    <a:pt x="765969" y="1531938"/>
                  </a:cubicBezTo>
                  <a:cubicBezTo>
                    <a:pt x="342936" y="1531938"/>
                    <a:pt x="0" y="1189002"/>
                    <a:pt x="0" y="765969"/>
                  </a:cubicBezTo>
                  <a:close/>
                </a:path>
              </a:pathLst>
            </a:custGeom>
            <a:solidFill>
              <a:schemeClr val="lt1"/>
            </a:solidFill>
            <a:ln w="28575" cap="flat" cmpd="sng">
              <a:solidFill>
                <a:srgbClr val="4890E4"/>
              </a:solidFill>
              <a:prstDash val="solid"/>
              <a:miter lim="800000"/>
              <a:headEnd type="none" w="sm" len="sm"/>
              <a:tailEnd type="none" w="sm" len="sm"/>
            </a:ln>
          </p:spPr>
          <p:txBody>
            <a:bodyPr spcFirstLastPara="1" wrap="square" lIns="267525" tIns="267525" rIns="267525" bIns="267525" anchor="ctr" anchorCtr="0">
              <a:noAutofit/>
            </a:bodyPr>
            <a:lstStyle/>
            <a:p>
              <a:pPr marL="0" marR="0" lvl="0" indent="0" algn="ctr" rtl="0">
                <a:lnSpc>
                  <a:spcPct val="90000"/>
                </a:lnSpc>
                <a:spcBef>
                  <a:spcPts val="0"/>
                </a:spcBef>
                <a:spcAft>
                  <a:spcPts val="0"/>
                </a:spcAft>
                <a:buClr>
                  <a:schemeClr val="dk1"/>
                </a:buClr>
                <a:buSzPts val="3400"/>
                <a:buFont typeface="Calibri"/>
                <a:buNone/>
              </a:pPr>
              <a:endParaRPr sz="3400" b="0" i="0" u="none" strike="noStrike" cap="none">
                <a:solidFill>
                  <a:schemeClr val="lt1"/>
                </a:solidFill>
                <a:latin typeface="Calibri"/>
                <a:ea typeface="Calibri"/>
                <a:cs typeface="Calibri"/>
                <a:sym typeface="Calibri"/>
              </a:endParaRPr>
            </a:p>
          </p:txBody>
        </p:sp>
        <p:pic>
          <p:nvPicPr>
            <p:cNvPr id="324" name="Google Shape;324;p35"/>
            <p:cNvPicPr preferRelativeResize="0"/>
            <p:nvPr/>
          </p:nvPicPr>
          <p:blipFill rotWithShape="1">
            <a:blip r:embed="rId4">
              <a:alphaModFix/>
            </a:blip>
            <a:srcRect/>
            <a:stretch/>
          </p:blipFill>
          <p:spPr>
            <a:xfrm>
              <a:off x="7524918" y="2743529"/>
              <a:ext cx="1222247" cy="961345"/>
            </a:xfrm>
            <a:prstGeom prst="rect">
              <a:avLst/>
            </a:prstGeom>
            <a:noFill/>
            <a:ln>
              <a:noFill/>
            </a:ln>
          </p:spPr>
        </p:pic>
      </p:grpSp>
      <p:grpSp>
        <p:nvGrpSpPr>
          <p:cNvPr id="325" name="Google Shape;325;p35"/>
          <p:cNvGrpSpPr/>
          <p:nvPr/>
        </p:nvGrpSpPr>
        <p:grpSpPr>
          <a:xfrm>
            <a:off x="6590846" y="4856447"/>
            <a:ext cx="1531937" cy="1531937"/>
            <a:chOff x="6590846" y="4856447"/>
            <a:chExt cx="1531937" cy="1531937"/>
          </a:xfrm>
        </p:grpSpPr>
        <p:sp>
          <p:nvSpPr>
            <p:cNvPr id="326" name="Google Shape;326;p35"/>
            <p:cNvSpPr/>
            <p:nvPr/>
          </p:nvSpPr>
          <p:spPr>
            <a:xfrm>
              <a:off x="6590846" y="4856447"/>
              <a:ext cx="1531937" cy="1531937"/>
            </a:xfrm>
            <a:custGeom>
              <a:avLst/>
              <a:gdLst/>
              <a:ahLst/>
              <a:cxnLst/>
              <a:rect l="l" t="t" r="r" b="b"/>
              <a:pathLst>
                <a:path w="1531937" h="1531937" extrusionOk="0">
                  <a:moveTo>
                    <a:pt x="0" y="765969"/>
                  </a:moveTo>
                  <a:cubicBezTo>
                    <a:pt x="0" y="342936"/>
                    <a:pt x="342936" y="0"/>
                    <a:pt x="765969" y="0"/>
                  </a:cubicBezTo>
                  <a:cubicBezTo>
                    <a:pt x="1189002" y="0"/>
                    <a:pt x="1531938" y="342936"/>
                    <a:pt x="1531938" y="765969"/>
                  </a:cubicBezTo>
                  <a:cubicBezTo>
                    <a:pt x="1531938" y="1189002"/>
                    <a:pt x="1189002" y="1531938"/>
                    <a:pt x="765969" y="1531938"/>
                  </a:cubicBezTo>
                  <a:cubicBezTo>
                    <a:pt x="342936" y="1531938"/>
                    <a:pt x="0" y="1189002"/>
                    <a:pt x="0" y="765969"/>
                  </a:cubicBezTo>
                  <a:close/>
                </a:path>
              </a:pathLst>
            </a:custGeom>
            <a:solidFill>
              <a:schemeClr val="lt1"/>
            </a:solidFill>
            <a:ln w="28575" cap="flat" cmpd="sng">
              <a:solidFill>
                <a:srgbClr val="5A5A5A"/>
              </a:solidFill>
              <a:prstDash val="solid"/>
              <a:miter lim="800000"/>
              <a:headEnd type="none" w="sm" len="sm"/>
              <a:tailEnd type="none" w="sm" len="sm"/>
            </a:ln>
          </p:spPr>
          <p:txBody>
            <a:bodyPr spcFirstLastPara="1" wrap="square" lIns="267525" tIns="267525" rIns="267525" bIns="267525" anchor="ctr" anchorCtr="0">
              <a:noAutofit/>
            </a:bodyPr>
            <a:lstStyle/>
            <a:p>
              <a:pPr marL="0" marR="0" lvl="0" indent="0" algn="ctr" rtl="0">
                <a:lnSpc>
                  <a:spcPct val="90000"/>
                </a:lnSpc>
                <a:spcBef>
                  <a:spcPts val="0"/>
                </a:spcBef>
                <a:spcAft>
                  <a:spcPts val="0"/>
                </a:spcAft>
                <a:buClr>
                  <a:schemeClr val="dk1"/>
                </a:buClr>
                <a:buSzPts val="3400"/>
                <a:buFont typeface="Calibri"/>
                <a:buNone/>
              </a:pPr>
              <a:endParaRPr sz="3400" b="0" i="0" u="none" strike="noStrike" cap="none">
                <a:solidFill>
                  <a:schemeClr val="lt1"/>
                </a:solidFill>
                <a:latin typeface="Calibri"/>
                <a:ea typeface="Calibri"/>
                <a:cs typeface="Calibri"/>
                <a:sym typeface="Calibri"/>
              </a:endParaRPr>
            </a:p>
          </p:txBody>
        </p:sp>
        <p:pic>
          <p:nvPicPr>
            <p:cNvPr id="327" name="Google Shape;327;p35"/>
            <p:cNvPicPr preferRelativeResize="0"/>
            <p:nvPr/>
          </p:nvPicPr>
          <p:blipFill rotWithShape="1">
            <a:blip r:embed="rId5">
              <a:alphaModFix/>
            </a:blip>
            <a:srcRect t="23471" b="10023"/>
            <a:stretch/>
          </p:blipFill>
          <p:spPr>
            <a:xfrm>
              <a:off x="6796145" y="5249556"/>
              <a:ext cx="1121338" cy="745719"/>
            </a:xfrm>
            <a:prstGeom prst="rect">
              <a:avLst/>
            </a:prstGeom>
            <a:noFill/>
            <a:ln>
              <a:noFill/>
            </a:ln>
          </p:spPr>
        </p:pic>
      </p:grpSp>
      <p:grpSp>
        <p:nvGrpSpPr>
          <p:cNvPr id="328" name="Google Shape;328;p35"/>
          <p:cNvGrpSpPr/>
          <p:nvPr/>
        </p:nvGrpSpPr>
        <p:grpSpPr>
          <a:xfrm>
            <a:off x="4069215" y="4856447"/>
            <a:ext cx="1531937" cy="1531937"/>
            <a:chOff x="4069215" y="4856447"/>
            <a:chExt cx="1531937" cy="1531937"/>
          </a:xfrm>
        </p:grpSpPr>
        <p:sp>
          <p:nvSpPr>
            <p:cNvPr id="329" name="Google Shape;329;p35"/>
            <p:cNvSpPr/>
            <p:nvPr/>
          </p:nvSpPr>
          <p:spPr>
            <a:xfrm>
              <a:off x="4069215" y="4856447"/>
              <a:ext cx="1531937" cy="1531937"/>
            </a:xfrm>
            <a:custGeom>
              <a:avLst/>
              <a:gdLst/>
              <a:ahLst/>
              <a:cxnLst/>
              <a:rect l="l" t="t" r="r" b="b"/>
              <a:pathLst>
                <a:path w="1531937" h="1531937" extrusionOk="0">
                  <a:moveTo>
                    <a:pt x="0" y="765969"/>
                  </a:moveTo>
                  <a:cubicBezTo>
                    <a:pt x="0" y="342936"/>
                    <a:pt x="342936" y="0"/>
                    <a:pt x="765969" y="0"/>
                  </a:cubicBezTo>
                  <a:cubicBezTo>
                    <a:pt x="1189002" y="0"/>
                    <a:pt x="1531938" y="342936"/>
                    <a:pt x="1531938" y="765969"/>
                  </a:cubicBezTo>
                  <a:cubicBezTo>
                    <a:pt x="1531938" y="1189002"/>
                    <a:pt x="1189002" y="1531938"/>
                    <a:pt x="765969" y="1531938"/>
                  </a:cubicBezTo>
                  <a:cubicBezTo>
                    <a:pt x="342936" y="1531938"/>
                    <a:pt x="0" y="1189002"/>
                    <a:pt x="0" y="765969"/>
                  </a:cubicBezTo>
                  <a:close/>
                </a:path>
              </a:pathLst>
            </a:custGeom>
            <a:solidFill>
              <a:schemeClr val="lt1"/>
            </a:solidFill>
            <a:ln w="28575" cap="flat" cmpd="sng">
              <a:solidFill>
                <a:srgbClr val="22AF73"/>
              </a:solidFill>
              <a:prstDash val="solid"/>
              <a:miter lim="800000"/>
              <a:headEnd type="none" w="sm" len="sm"/>
              <a:tailEnd type="none" w="sm" len="sm"/>
            </a:ln>
          </p:spPr>
          <p:txBody>
            <a:bodyPr spcFirstLastPara="1" wrap="square" lIns="267525" tIns="267525" rIns="267525" bIns="267525" anchor="ctr" anchorCtr="0">
              <a:noAutofit/>
            </a:bodyPr>
            <a:lstStyle/>
            <a:p>
              <a:pPr marL="0" marR="0" lvl="0" indent="0" algn="ctr" rtl="0">
                <a:lnSpc>
                  <a:spcPct val="90000"/>
                </a:lnSpc>
                <a:spcBef>
                  <a:spcPts val="0"/>
                </a:spcBef>
                <a:spcAft>
                  <a:spcPts val="0"/>
                </a:spcAft>
                <a:buClr>
                  <a:schemeClr val="dk1"/>
                </a:buClr>
                <a:buSzPts val="3400"/>
                <a:buFont typeface="Calibri"/>
                <a:buNone/>
              </a:pPr>
              <a:endParaRPr sz="3400" b="0" i="0" u="none" strike="noStrike" cap="none">
                <a:solidFill>
                  <a:schemeClr val="lt1"/>
                </a:solidFill>
                <a:latin typeface="Calibri"/>
                <a:ea typeface="Calibri"/>
                <a:cs typeface="Calibri"/>
                <a:sym typeface="Calibri"/>
              </a:endParaRPr>
            </a:p>
          </p:txBody>
        </p:sp>
        <p:pic>
          <p:nvPicPr>
            <p:cNvPr id="330" name="Google Shape;330;p35"/>
            <p:cNvPicPr preferRelativeResize="0"/>
            <p:nvPr/>
          </p:nvPicPr>
          <p:blipFill rotWithShape="1">
            <a:blip r:embed="rId6">
              <a:alphaModFix/>
            </a:blip>
            <a:srcRect/>
            <a:stretch/>
          </p:blipFill>
          <p:spPr>
            <a:xfrm>
              <a:off x="4228139" y="5384453"/>
              <a:ext cx="1214088" cy="475924"/>
            </a:xfrm>
            <a:prstGeom prst="rect">
              <a:avLst/>
            </a:prstGeom>
            <a:noFill/>
            <a:ln>
              <a:noFill/>
            </a:ln>
          </p:spPr>
        </p:pic>
      </p:grpSp>
      <p:grpSp>
        <p:nvGrpSpPr>
          <p:cNvPr id="331" name="Google Shape;331;p35"/>
          <p:cNvGrpSpPr/>
          <p:nvPr/>
        </p:nvGrpSpPr>
        <p:grpSpPr>
          <a:xfrm>
            <a:off x="3289988" y="2458233"/>
            <a:ext cx="1531937" cy="1531937"/>
            <a:chOff x="3289988" y="2458233"/>
            <a:chExt cx="1531937" cy="1531937"/>
          </a:xfrm>
        </p:grpSpPr>
        <p:sp>
          <p:nvSpPr>
            <p:cNvPr id="332" name="Google Shape;332;p35"/>
            <p:cNvSpPr/>
            <p:nvPr/>
          </p:nvSpPr>
          <p:spPr>
            <a:xfrm>
              <a:off x="3289988" y="2458233"/>
              <a:ext cx="1531937" cy="1531937"/>
            </a:xfrm>
            <a:custGeom>
              <a:avLst/>
              <a:gdLst/>
              <a:ahLst/>
              <a:cxnLst/>
              <a:rect l="l" t="t" r="r" b="b"/>
              <a:pathLst>
                <a:path w="1531937" h="1531937" extrusionOk="0">
                  <a:moveTo>
                    <a:pt x="0" y="765969"/>
                  </a:moveTo>
                  <a:cubicBezTo>
                    <a:pt x="0" y="342936"/>
                    <a:pt x="342936" y="0"/>
                    <a:pt x="765969" y="0"/>
                  </a:cubicBezTo>
                  <a:cubicBezTo>
                    <a:pt x="1189002" y="0"/>
                    <a:pt x="1531938" y="342936"/>
                    <a:pt x="1531938" y="765969"/>
                  </a:cubicBezTo>
                  <a:cubicBezTo>
                    <a:pt x="1531938" y="1189002"/>
                    <a:pt x="1189002" y="1531938"/>
                    <a:pt x="765969" y="1531938"/>
                  </a:cubicBezTo>
                  <a:cubicBezTo>
                    <a:pt x="342936" y="1531938"/>
                    <a:pt x="0" y="1189002"/>
                    <a:pt x="0" y="765969"/>
                  </a:cubicBezTo>
                  <a:close/>
                </a:path>
              </a:pathLst>
            </a:custGeom>
            <a:solidFill>
              <a:schemeClr val="lt1"/>
            </a:solidFill>
            <a:ln w="28575" cap="flat" cmpd="sng">
              <a:solidFill>
                <a:srgbClr val="0EC1C1"/>
              </a:solidFill>
              <a:prstDash val="solid"/>
              <a:miter lim="800000"/>
              <a:headEnd type="none" w="sm" len="sm"/>
              <a:tailEnd type="none" w="sm" len="sm"/>
            </a:ln>
          </p:spPr>
          <p:txBody>
            <a:bodyPr spcFirstLastPara="1" wrap="square" lIns="306875" tIns="306875" rIns="306875" bIns="306875" anchor="ctr" anchorCtr="0">
              <a:noAutofit/>
            </a:bodyPr>
            <a:lstStyle/>
            <a:p>
              <a:pPr marL="0" marR="0" lvl="0" indent="0" algn="ctr" rtl="0">
                <a:lnSpc>
                  <a:spcPct val="90000"/>
                </a:lnSpc>
                <a:spcBef>
                  <a:spcPts val="0"/>
                </a:spcBef>
                <a:spcAft>
                  <a:spcPts val="0"/>
                </a:spcAft>
                <a:buClr>
                  <a:schemeClr val="dk1"/>
                </a:buClr>
                <a:buSzPts val="6500"/>
                <a:buFont typeface="Calibri"/>
                <a:buNone/>
              </a:pPr>
              <a:endParaRPr sz="6500" b="0" i="0" u="none" strike="noStrike" cap="none">
                <a:solidFill>
                  <a:schemeClr val="lt1"/>
                </a:solidFill>
                <a:latin typeface="Calibri"/>
                <a:ea typeface="Calibri"/>
                <a:cs typeface="Calibri"/>
                <a:sym typeface="Calibri"/>
              </a:endParaRPr>
            </a:p>
          </p:txBody>
        </p:sp>
        <p:pic>
          <p:nvPicPr>
            <p:cNvPr id="333" name="Google Shape;333;p35"/>
            <p:cNvPicPr preferRelativeResize="0"/>
            <p:nvPr/>
          </p:nvPicPr>
          <p:blipFill rotWithShape="1">
            <a:blip r:embed="rId7">
              <a:alphaModFix/>
            </a:blip>
            <a:srcRect t="26469" b="37537"/>
            <a:stretch/>
          </p:blipFill>
          <p:spPr>
            <a:xfrm>
              <a:off x="3382087" y="3087900"/>
              <a:ext cx="1347739" cy="272603"/>
            </a:xfrm>
            <a:prstGeom prst="rect">
              <a:avLst/>
            </a:prstGeom>
            <a:noFill/>
            <a:ln>
              <a:noFill/>
            </a:ln>
          </p:spPr>
        </p:pic>
      </p:grpSp>
      <p:grpSp>
        <p:nvGrpSpPr>
          <p:cNvPr id="334" name="Google Shape;334;p35"/>
          <p:cNvGrpSpPr/>
          <p:nvPr/>
        </p:nvGrpSpPr>
        <p:grpSpPr>
          <a:xfrm>
            <a:off x="5330031" y="3121083"/>
            <a:ext cx="1531937" cy="1531937"/>
            <a:chOff x="5330031" y="3121083"/>
            <a:chExt cx="1531937" cy="1531937"/>
          </a:xfrm>
        </p:grpSpPr>
        <p:sp>
          <p:nvSpPr>
            <p:cNvPr id="335" name="Google Shape;335;p35"/>
            <p:cNvSpPr/>
            <p:nvPr/>
          </p:nvSpPr>
          <p:spPr>
            <a:xfrm>
              <a:off x="5330031" y="3121083"/>
              <a:ext cx="1531937" cy="1531937"/>
            </a:xfrm>
            <a:custGeom>
              <a:avLst/>
              <a:gdLst/>
              <a:ahLst/>
              <a:cxnLst/>
              <a:rect l="l" t="t" r="r" b="b"/>
              <a:pathLst>
                <a:path w="1531937" h="1531937" extrusionOk="0">
                  <a:moveTo>
                    <a:pt x="0" y="765969"/>
                  </a:moveTo>
                  <a:cubicBezTo>
                    <a:pt x="0" y="342936"/>
                    <a:pt x="342936" y="0"/>
                    <a:pt x="765969" y="0"/>
                  </a:cubicBezTo>
                  <a:cubicBezTo>
                    <a:pt x="1189002" y="0"/>
                    <a:pt x="1531938" y="342936"/>
                    <a:pt x="1531938" y="765969"/>
                  </a:cubicBezTo>
                  <a:cubicBezTo>
                    <a:pt x="1531938" y="1189002"/>
                    <a:pt x="1189002" y="1531938"/>
                    <a:pt x="765969" y="1531938"/>
                  </a:cubicBezTo>
                  <a:cubicBezTo>
                    <a:pt x="342936" y="1531938"/>
                    <a:pt x="0" y="1189002"/>
                    <a:pt x="0" y="765969"/>
                  </a:cubicBezTo>
                  <a:close/>
                </a:path>
              </a:pathLst>
            </a:custGeom>
            <a:solidFill>
              <a:schemeClr val="lt1"/>
            </a:solidFill>
            <a:ln w="28575" cap="flat" cmpd="sng">
              <a:solidFill>
                <a:srgbClr val="C471AE"/>
              </a:solidFill>
              <a:prstDash val="solid"/>
              <a:miter lim="800000"/>
              <a:headEnd type="none" w="sm" len="sm"/>
              <a:tailEnd type="none" w="sm" len="sm"/>
            </a:ln>
          </p:spPr>
          <p:txBody>
            <a:bodyPr spcFirstLastPara="1" wrap="square" lIns="267525" tIns="267525" rIns="267525" bIns="267525" anchor="ctr" anchorCtr="0">
              <a:noAutofit/>
            </a:bodyPr>
            <a:lstStyle/>
            <a:p>
              <a:pPr marL="0" marR="0" lvl="0" indent="0" algn="ctr" rtl="0">
                <a:lnSpc>
                  <a:spcPct val="90000"/>
                </a:lnSpc>
                <a:spcBef>
                  <a:spcPts val="0"/>
                </a:spcBef>
                <a:spcAft>
                  <a:spcPts val="0"/>
                </a:spcAft>
                <a:buClr>
                  <a:schemeClr val="dk1"/>
                </a:buClr>
                <a:buSzPts val="3400"/>
                <a:buFont typeface="Calibri"/>
                <a:buNone/>
              </a:pPr>
              <a:endParaRPr sz="3400" b="0" i="0" u="none" strike="noStrike" cap="none">
                <a:solidFill>
                  <a:schemeClr val="lt1"/>
                </a:solidFill>
                <a:latin typeface="Calibri"/>
                <a:ea typeface="Calibri"/>
                <a:cs typeface="Calibri"/>
                <a:sym typeface="Calibri"/>
              </a:endParaRPr>
            </a:p>
          </p:txBody>
        </p:sp>
        <p:pic>
          <p:nvPicPr>
            <p:cNvPr id="336" name="Google Shape;336;p35"/>
            <p:cNvPicPr preferRelativeResize="0"/>
            <p:nvPr/>
          </p:nvPicPr>
          <p:blipFill rotWithShape="1">
            <a:blip r:embed="rId8">
              <a:alphaModFix/>
            </a:blip>
            <a:srcRect l="22708" t="4456" r="22711" b="4456"/>
            <a:stretch/>
          </p:blipFill>
          <p:spPr>
            <a:xfrm>
              <a:off x="5599922" y="3421789"/>
              <a:ext cx="992154" cy="930524"/>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3"/>
                                        </p:tgtEl>
                                        <p:attrNameLst>
                                          <p:attrName>style.visibility</p:attrName>
                                        </p:attrNameLst>
                                      </p:cBhvr>
                                      <p:to>
                                        <p:strVal val="visible"/>
                                      </p:to>
                                    </p:set>
                                    <p:animEffect transition="in" filter="fade">
                                      <p:cBhvr>
                                        <p:cTn id="7" dur="500"/>
                                        <p:tgtEl>
                                          <p:spTgt spid="3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4"/>
                                        </p:tgtEl>
                                        <p:attrNameLst>
                                          <p:attrName>style.visibility</p:attrName>
                                        </p:attrNameLst>
                                      </p:cBhvr>
                                      <p:to>
                                        <p:strVal val="visible"/>
                                      </p:to>
                                    </p:set>
                                    <p:animEffect transition="in" filter="fade">
                                      <p:cBhvr>
                                        <p:cTn id="12" dur="500"/>
                                        <p:tgtEl>
                                          <p:spTgt spid="33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14"/>
                                        </p:tgtEl>
                                        <p:attrNameLst>
                                          <p:attrName>style.visibility</p:attrName>
                                        </p:attrNameLst>
                                      </p:cBhvr>
                                      <p:to>
                                        <p:strVal val="visible"/>
                                      </p:to>
                                    </p:set>
                                    <p:animEffect transition="in" filter="fade">
                                      <p:cBhvr>
                                        <p:cTn id="16" dur="500"/>
                                        <p:tgtEl>
                                          <p:spTgt spid="314"/>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319"/>
                                        </p:tgtEl>
                                        <p:attrNameLst>
                                          <p:attrName>style.visibility</p:attrName>
                                        </p:attrNameLst>
                                      </p:cBhvr>
                                      <p:to>
                                        <p:strVal val="visible"/>
                                      </p:to>
                                    </p:set>
                                    <p:animEffect transition="in" filter="fade">
                                      <p:cBhvr>
                                        <p:cTn id="20" dur="500"/>
                                        <p:tgtEl>
                                          <p:spTgt spid="319"/>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315"/>
                                        </p:tgtEl>
                                        <p:attrNameLst>
                                          <p:attrName>style.visibility</p:attrName>
                                        </p:attrNameLst>
                                      </p:cBhvr>
                                      <p:to>
                                        <p:strVal val="visible"/>
                                      </p:to>
                                    </p:set>
                                    <p:animEffect transition="in" filter="fade">
                                      <p:cBhvr>
                                        <p:cTn id="24" dur="500"/>
                                        <p:tgtEl>
                                          <p:spTgt spid="315"/>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322"/>
                                        </p:tgtEl>
                                        <p:attrNameLst>
                                          <p:attrName>style.visibility</p:attrName>
                                        </p:attrNameLst>
                                      </p:cBhvr>
                                      <p:to>
                                        <p:strVal val="visible"/>
                                      </p:to>
                                    </p:set>
                                    <p:animEffect transition="in" filter="fade">
                                      <p:cBhvr>
                                        <p:cTn id="28" dur="500"/>
                                        <p:tgtEl>
                                          <p:spTgt spid="322"/>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16"/>
                                        </p:tgtEl>
                                        <p:attrNameLst>
                                          <p:attrName>style.visibility</p:attrName>
                                        </p:attrNameLst>
                                      </p:cBhvr>
                                      <p:to>
                                        <p:strVal val="visible"/>
                                      </p:to>
                                    </p:set>
                                    <p:animEffect transition="in" filter="fade">
                                      <p:cBhvr>
                                        <p:cTn id="32" dur="500"/>
                                        <p:tgtEl>
                                          <p:spTgt spid="316"/>
                                        </p:tgtEl>
                                      </p:cBhvr>
                                    </p:animEffect>
                                  </p:childTnLst>
                                </p:cTn>
                              </p:par>
                            </p:childTnLst>
                          </p:cTn>
                        </p:par>
                        <p:par>
                          <p:cTn id="33" fill="hold">
                            <p:stCondLst>
                              <p:cond delay="3000"/>
                            </p:stCondLst>
                            <p:childTnLst>
                              <p:par>
                                <p:cTn id="34" presetID="10" presetClass="entr" presetSubtype="0" fill="hold" nodeType="afterEffect">
                                  <p:stCondLst>
                                    <p:cond delay="0"/>
                                  </p:stCondLst>
                                  <p:childTnLst>
                                    <p:set>
                                      <p:cBhvr>
                                        <p:cTn id="35" dur="1" fill="hold">
                                          <p:stCondLst>
                                            <p:cond delay="0"/>
                                          </p:stCondLst>
                                        </p:cTn>
                                        <p:tgtEl>
                                          <p:spTgt spid="325"/>
                                        </p:tgtEl>
                                        <p:attrNameLst>
                                          <p:attrName>style.visibility</p:attrName>
                                        </p:attrNameLst>
                                      </p:cBhvr>
                                      <p:to>
                                        <p:strVal val="visible"/>
                                      </p:to>
                                    </p:set>
                                    <p:animEffect transition="in" filter="fade">
                                      <p:cBhvr>
                                        <p:cTn id="36" dur="500"/>
                                        <p:tgtEl>
                                          <p:spTgt spid="325"/>
                                        </p:tgtEl>
                                      </p:cBhvr>
                                    </p:animEffect>
                                  </p:childTnLst>
                                </p:cTn>
                              </p:par>
                            </p:childTnLst>
                          </p:cTn>
                        </p:par>
                        <p:par>
                          <p:cTn id="37" fill="hold">
                            <p:stCondLst>
                              <p:cond delay="3500"/>
                            </p:stCondLst>
                            <p:childTnLst>
                              <p:par>
                                <p:cTn id="38" presetID="10" presetClass="entr" presetSubtype="0" fill="hold" nodeType="afterEffect">
                                  <p:stCondLst>
                                    <p:cond delay="0"/>
                                  </p:stCondLst>
                                  <p:childTnLst>
                                    <p:set>
                                      <p:cBhvr>
                                        <p:cTn id="39" dur="1" fill="hold">
                                          <p:stCondLst>
                                            <p:cond delay="0"/>
                                          </p:stCondLst>
                                        </p:cTn>
                                        <p:tgtEl>
                                          <p:spTgt spid="317"/>
                                        </p:tgtEl>
                                        <p:attrNameLst>
                                          <p:attrName>style.visibility</p:attrName>
                                        </p:attrNameLst>
                                      </p:cBhvr>
                                      <p:to>
                                        <p:strVal val="visible"/>
                                      </p:to>
                                    </p:set>
                                    <p:animEffect transition="in" filter="fade">
                                      <p:cBhvr>
                                        <p:cTn id="40" dur="500"/>
                                        <p:tgtEl>
                                          <p:spTgt spid="317"/>
                                        </p:tgtEl>
                                      </p:cBhvr>
                                    </p:animEffect>
                                  </p:childTnLst>
                                </p:cTn>
                              </p:par>
                            </p:childTnLst>
                          </p:cTn>
                        </p:par>
                        <p:par>
                          <p:cTn id="41" fill="hold">
                            <p:stCondLst>
                              <p:cond delay="4000"/>
                            </p:stCondLst>
                            <p:childTnLst>
                              <p:par>
                                <p:cTn id="42" presetID="10" presetClass="entr" presetSubtype="0" fill="hold" nodeType="afterEffect">
                                  <p:stCondLst>
                                    <p:cond delay="0"/>
                                  </p:stCondLst>
                                  <p:childTnLst>
                                    <p:set>
                                      <p:cBhvr>
                                        <p:cTn id="43" dur="1" fill="hold">
                                          <p:stCondLst>
                                            <p:cond delay="0"/>
                                          </p:stCondLst>
                                        </p:cTn>
                                        <p:tgtEl>
                                          <p:spTgt spid="328"/>
                                        </p:tgtEl>
                                        <p:attrNameLst>
                                          <p:attrName>style.visibility</p:attrName>
                                        </p:attrNameLst>
                                      </p:cBhvr>
                                      <p:to>
                                        <p:strVal val="visible"/>
                                      </p:to>
                                    </p:set>
                                    <p:animEffect transition="in" filter="fade">
                                      <p:cBhvr>
                                        <p:cTn id="44" dur="500"/>
                                        <p:tgtEl>
                                          <p:spTgt spid="328"/>
                                        </p:tgtEl>
                                      </p:cBhvr>
                                    </p:animEffect>
                                  </p:childTnLst>
                                </p:cTn>
                              </p:par>
                            </p:childTnLst>
                          </p:cTn>
                        </p:par>
                        <p:par>
                          <p:cTn id="45" fill="hold">
                            <p:stCondLst>
                              <p:cond delay="4500"/>
                            </p:stCondLst>
                            <p:childTnLst>
                              <p:par>
                                <p:cTn id="46" presetID="10" presetClass="entr" presetSubtype="0" fill="hold" nodeType="afterEffect">
                                  <p:stCondLst>
                                    <p:cond delay="0"/>
                                  </p:stCondLst>
                                  <p:childTnLst>
                                    <p:set>
                                      <p:cBhvr>
                                        <p:cTn id="47" dur="1" fill="hold">
                                          <p:stCondLst>
                                            <p:cond delay="0"/>
                                          </p:stCondLst>
                                        </p:cTn>
                                        <p:tgtEl>
                                          <p:spTgt spid="318"/>
                                        </p:tgtEl>
                                        <p:attrNameLst>
                                          <p:attrName>style.visibility</p:attrName>
                                        </p:attrNameLst>
                                      </p:cBhvr>
                                      <p:to>
                                        <p:strVal val="visible"/>
                                      </p:to>
                                    </p:set>
                                    <p:animEffect transition="in" filter="fade">
                                      <p:cBhvr>
                                        <p:cTn id="48" dur="500"/>
                                        <p:tgtEl>
                                          <p:spTgt spid="318"/>
                                        </p:tgtEl>
                                      </p:cBhvr>
                                    </p:animEffect>
                                  </p:childTnLst>
                                </p:cTn>
                              </p:par>
                            </p:childTnLst>
                          </p:cTn>
                        </p:par>
                        <p:par>
                          <p:cTn id="49" fill="hold">
                            <p:stCondLst>
                              <p:cond delay="5000"/>
                            </p:stCondLst>
                            <p:childTnLst>
                              <p:par>
                                <p:cTn id="50" presetID="10" presetClass="entr" presetSubtype="0" fill="hold" nodeType="afterEffect">
                                  <p:stCondLst>
                                    <p:cond delay="0"/>
                                  </p:stCondLst>
                                  <p:childTnLst>
                                    <p:set>
                                      <p:cBhvr>
                                        <p:cTn id="51" dur="1" fill="hold">
                                          <p:stCondLst>
                                            <p:cond delay="0"/>
                                          </p:stCondLst>
                                        </p:cTn>
                                        <p:tgtEl>
                                          <p:spTgt spid="331"/>
                                        </p:tgtEl>
                                        <p:attrNameLst>
                                          <p:attrName>style.visibility</p:attrName>
                                        </p:attrNameLst>
                                      </p:cBhvr>
                                      <p:to>
                                        <p:strVal val="visible"/>
                                      </p:to>
                                    </p:set>
                                    <p:animEffect transition="in" filter="fade">
                                      <p:cBhvr>
                                        <p:cTn id="52" dur="500"/>
                                        <p:tgtEl>
                                          <p:spTgt spid="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6"/>
          <p:cNvSpPr/>
          <p:nvPr/>
        </p:nvSpPr>
        <p:spPr>
          <a:xfrm>
            <a:off x="3048000" y="1071514"/>
            <a:ext cx="6096000" cy="5427256"/>
          </a:xfrm>
          <a:prstGeom prst="roundRect">
            <a:avLst>
              <a:gd name="adj" fmla="val 3765"/>
            </a:avLst>
          </a:prstGeom>
          <a:noFill/>
          <a:ln w="28575" cap="flat" cmpd="sng">
            <a:solidFill>
              <a:srgbClr val="F4AB35"/>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400"/>
              </a:spcBef>
              <a:spcAft>
                <a:spcPts val="400"/>
              </a:spcAft>
              <a:buClr>
                <a:srgbClr val="EE283C"/>
              </a:buClr>
              <a:buSzPts val="2000"/>
              <a:buFont typeface="Arial"/>
              <a:buNone/>
            </a:pPr>
            <a:endParaRPr sz="2000" b="0" i="0" u="none" strike="noStrike" cap="none">
              <a:solidFill>
                <a:srgbClr val="000000"/>
              </a:solidFill>
              <a:latin typeface="Lato"/>
              <a:ea typeface="Lato"/>
              <a:cs typeface="Lato"/>
              <a:sym typeface="Lato"/>
            </a:endParaRPr>
          </a:p>
        </p:txBody>
      </p:sp>
      <p:sp>
        <p:nvSpPr>
          <p:cNvPr id="342" name="Google Shape;342;p36"/>
          <p:cNvSpPr txBox="1"/>
          <p:nvPr/>
        </p:nvSpPr>
        <p:spPr>
          <a:xfrm>
            <a:off x="1252220" y="204321"/>
            <a:ext cx="9687561" cy="461663"/>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Lato"/>
                <a:ea typeface="Lato"/>
                <a:cs typeface="Lato"/>
                <a:sym typeface="Lato"/>
              </a:rPr>
              <a:t>TYPES OF TABLEAU</a:t>
            </a:r>
            <a:endParaRPr sz="2400" b="0" i="0" u="none" strike="noStrike" cap="none">
              <a:solidFill>
                <a:srgbClr val="000000"/>
              </a:solidFill>
              <a:latin typeface="Lato"/>
              <a:ea typeface="Lato"/>
              <a:cs typeface="Lato"/>
              <a:sym typeface="Lato"/>
            </a:endParaRPr>
          </a:p>
        </p:txBody>
      </p:sp>
      <p:grpSp>
        <p:nvGrpSpPr>
          <p:cNvPr id="343" name="Google Shape;343;p36"/>
          <p:cNvGrpSpPr/>
          <p:nvPr/>
        </p:nvGrpSpPr>
        <p:grpSpPr>
          <a:xfrm>
            <a:off x="3675009" y="1220146"/>
            <a:ext cx="4841982" cy="5129992"/>
            <a:chOff x="3851875" y="1195931"/>
            <a:chExt cx="4841982" cy="5129992"/>
          </a:xfrm>
        </p:grpSpPr>
        <p:sp>
          <p:nvSpPr>
            <p:cNvPr id="344" name="Google Shape;344;p36"/>
            <p:cNvSpPr/>
            <p:nvPr/>
          </p:nvSpPr>
          <p:spPr>
            <a:xfrm>
              <a:off x="3851875" y="3389392"/>
              <a:ext cx="1327709" cy="1327709"/>
            </a:xfrm>
            <a:prstGeom prst="ellipse">
              <a:avLst/>
            </a:prstGeom>
            <a:solidFill>
              <a:schemeClr val="lt1"/>
            </a:solidFill>
            <a:ln w="28575" cap="flat" cmpd="sng">
              <a:solidFill>
                <a:srgbClr val="4890E4"/>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Lato"/>
                  <a:ea typeface="Lato"/>
                  <a:cs typeface="Lato"/>
                  <a:sym typeface="Lato"/>
                </a:rPr>
                <a:t>Tableau</a:t>
              </a:r>
              <a:endParaRPr sz="1400" b="1" i="0" u="none" strike="noStrike" cap="none">
                <a:solidFill>
                  <a:schemeClr val="dk1"/>
                </a:solidFill>
                <a:latin typeface="Lato"/>
                <a:ea typeface="Lato"/>
                <a:cs typeface="Lato"/>
                <a:sym typeface="Lato"/>
              </a:endParaRPr>
            </a:p>
          </p:txBody>
        </p:sp>
        <p:sp>
          <p:nvSpPr>
            <p:cNvPr id="345" name="Google Shape;345;p36"/>
            <p:cNvSpPr/>
            <p:nvPr/>
          </p:nvSpPr>
          <p:spPr>
            <a:xfrm>
              <a:off x="5111585" y="1195931"/>
              <a:ext cx="1327709" cy="1327709"/>
            </a:xfrm>
            <a:prstGeom prst="ellipse">
              <a:avLst/>
            </a:prstGeom>
            <a:solidFill>
              <a:schemeClr val="lt1"/>
            </a:solidFill>
            <a:ln w="28575" cap="flat" cmpd="sng">
              <a:solidFill>
                <a:srgbClr val="22AF73"/>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Lato"/>
                  <a:ea typeface="Lato"/>
                  <a:cs typeface="Lato"/>
                  <a:sym typeface="Lato"/>
                </a:rPr>
                <a:t>Desktop</a:t>
              </a:r>
              <a:endParaRPr sz="1400" b="1" i="0" u="none" strike="noStrike" cap="none">
                <a:solidFill>
                  <a:schemeClr val="dk1"/>
                </a:solidFill>
                <a:latin typeface="Lato"/>
                <a:ea typeface="Lato"/>
                <a:cs typeface="Lato"/>
                <a:sym typeface="Lato"/>
              </a:endParaRPr>
            </a:p>
          </p:txBody>
        </p:sp>
        <p:sp>
          <p:nvSpPr>
            <p:cNvPr id="346" name="Google Shape;346;p36"/>
            <p:cNvSpPr/>
            <p:nvPr/>
          </p:nvSpPr>
          <p:spPr>
            <a:xfrm>
              <a:off x="6579314" y="1898526"/>
              <a:ext cx="1327709" cy="1327709"/>
            </a:xfrm>
            <a:prstGeom prst="ellipse">
              <a:avLst/>
            </a:prstGeom>
            <a:solidFill>
              <a:schemeClr val="lt1"/>
            </a:solidFill>
            <a:ln w="28575" cap="flat" cmpd="sng">
              <a:solidFill>
                <a:srgbClr val="22AF73"/>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Lato"/>
                  <a:ea typeface="Lato"/>
                  <a:cs typeface="Lato"/>
                  <a:sym typeface="Lato"/>
                </a:rPr>
                <a:t>Public</a:t>
              </a:r>
              <a:endParaRPr sz="1400" b="1" i="0" u="none" strike="noStrike" cap="none">
                <a:solidFill>
                  <a:schemeClr val="dk1"/>
                </a:solidFill>
                <a:latin typeface="Lato"/>
                <a:ea typeface="Lato"/>
                <a:cs typeface="Lato"/>
                <a:sym typeface="Lato"/>
              </a:endParaRPr>
            </a:p>
          </p:txBody>
        </p:sp>
        <p:sp>
          <p:nvSpPr>
            <p:cNvPr id="347" name="Google Shape;347;p36"/>
            <p:cNvSpPr/>
            <p:nvPr/>
          </p:nvSpPr>
          <p:spPr>
            <a:xfrm>
              <a:off x="7366148" y="3389392"/>
              <a:ext cx="1327709" cy="1327709"/>
            </a:xfrm>
            <a:prstGeom prst="ellipse">
              <a:avLst/>
            </a:prstGeom>
            <a:solidFill>
              <a:schemeClr val="lt1"/>
            </a:solidFill>
            <a:ln w="28575" cap="flat" cmpd="sng">
              <a:solidFill>
                <a:srgbClr val="22AF73"/>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Lato"/>
                  <a:ea typeface="Lato"/>
                  <a:cs typeface="Lato"/>
                  <a:sym typeface="Lato"/>
                </a:rPr>
                <a:t>Online</a:t>
              </a:r>
              <a:endParaRPr sz="1400" b="1" i="0" u="none" strike="noStrike" cap="none">
                <a:solidFill>
                  <a:schemeClr val="dk1"/>
                </a:solidFill>
                <a:latin typeface="Lato"/>
                <a:ea typeface="Lato"/>
                <a:cs typeface="Lato"/>
                <a:sym typeface="Lato"/>
              </a:endParaRPr>
            </a:p>
          </p:txBody>
        </p:sp>
        <p:sp>
          <p:nvSpPr>
            <p:cNvPr id="348" name="Google Shape;348;p36"/>
            <p:cNvSpPr/>
            <p:nvPr/>
          </p:nvSpPr>
          <p:spPr>
            <a:xfrm>
              <a:off x="6805781" y="4907992"/>
              <a:ext cx="1327709" cy="1327709"/>
            </a:xfrm>
            <a:prstGeom prst="ellipse">
              <a:avLst/>
            </a:prstGeom>
            <a:solidFill>
              <a:schemeClr val="lt1"/>
            </a:solidFill>
            <a:ln w="28575" cap="flat" cmpd="sng">
              <a:solidFill>
                <a:srgbClr val="22AF73"/>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Lato"/>
                  <a:ea typeface="Lato"/>
                  <a:cs typeface="Lato"/>
                  <a:sym typeface="Lato"/>
                </a:rPr>
                <a:t>Server</a:t>
              </a:r>
              <a:endParaRPr sz="1400" b="1" i="0" u="none" strike="noStrike" cap="none">
                <a:solidFill>
                  <a:schemeClr val="dk1"/>
                </a:solidFill>
                <a:latin typeface="Lato"/>
                <a:ea typeface="Lato"/>
                <a:cs typeface="Lato"/>
                <a:sym typeface="Lato"/>
              </a:endParaRPr>
            </a:p>
          </p:txBody>
        </p:sp>
        <p:sp>
          <p:nvSpPr>
            <p:cNvPr id="349" name="Google Shape;349;p36"/>
            <p:cNvSpPr/>
            <p:nvPr/>
          </p:nvSpPr>
          <p:spPr>
            <a:xfrm>
              <a:off x="5111585" y="4998214"/>
              <a:ext cx="1327709" cy="1327709"/>
            </a:xfrm>
            <a:prstGeom prst="ellipse">
              <a:avLst/>
            </a:prstGeom>
            <a:solidFill>
              <a:schemeClr val="lt1"/>
            </a:solidFill>
            <a:ln w="28575" cap="flat" cmpd="sng">
              <a:solidFill>
                <a:srgbClr val="22AF73"/>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Lato"/>
                  <a:ea typeface="Lato"/>
                  <a:cs typeface="Lato"/>
                  <a:sym typeface="Lato"/>
                </a:rPr>
                <a:t>Reader</a:t>
              </a:r>
              <a:endParaRPr sz="1400" b="1" i="0" u="none" strike="noStrike" cap="none">
                <a:solidFill>
                  <a:schemeClr val="dk1"/>
                </a:solidFill>
                <a:latin typeface="Lato"/>
                <a:ea typeface="Lato"/>
                <a:cs typeface="Lato"/>
                <a:sym typeface="Lato"/>
              </a:endParaRPr>
            </a:p>
          </p:txBody>
        </p:sp>
        <p:pic>
          <p:nvPicPr>
            <p:cNvPr id="350" name="Google Shape;350;p36" descr="A close up of a sign&#10;&#10;Description automatically generated"/>
            <p:cNvPicPr preferRelativeResize="0"/>
            <p:nvPr/>
          </p:nvPicPr>
          <p:blipFill rotWithShape="1">
            <a:blip r:embed="rId3">
              <a:alphaModFix/>
            </a:blip>
            <a:srcRect/>
            <a:stretch/>
          </p:blipFill>
          <p:spPr>
            <a:xfrm>
              <a:off x="4237486" y="3562350"/>
              <a:ext cx="556487" cy="553099"/>
            </a:xfrm>
            <a:prstGeom prst="rect">
              <a:avLst/>
            </a:prstGeom>
            <a:noFill/>
            <a:ln>
              <a:noFill/>
            </a:ln>
          </p:spPr>
        </p:pic>
        <p:pic>
          <p:nvPicPr>
            <p:cNvPr id="351" name="Google Shape;351;p36" descr="A close up of a sign&#10;&#10;Description automatically generated"/>
            <p:cNvPicPr preferRelativeResize="0"/>
            <p:nvPr/>
          </p:nvPicPr>
          <p:blipFill rotWithShape="1">
            <a:blip r:embed="rId4">
              <a:alphaModFix/>
            </a:blip>
            <a:srcRect/>
            <a:stretch/>
          </p:blipFill>
          <p:spPr>
            <a:xfrm>
              <a:off x="5530225" y="1411081"/>
              <a:ext cx="490428" cy="487445"/>
            </a:xfrm>
            <a:prstGeom prst="rect">
              <a:avLst/>
            </a:prstGeom>
            <a:noFill/>
            <a:ln>
              <a:noFill/>
            </a:ln>
          </p:spPr>
        </p:pic>
        <p:pic>
          <p:nvPicPr>
            <p:cNvPr id="352" name="Google Shape;352;p36" descr="A close up of a sign&#10;&#10;Description automatically generated"/>
            <p:cNvPicPr preferRelativeResize="0"/>
            <p:nvPr/>
          </p:nvPicPr>
          <p:blipFill rotWithShape="1">
            <a:blip r:embed="rId5">
              <a:alphaModFix/>
            </a:blip>
            <a:srcRect/>
            <a:stretch/>
          </p:blipFill>
          <p:spPr>
            <a:xfrm>
              <a:off x="7753974" y="3619831"/>
              <a:ext cx="552056" cy="449233"/>
            </a:xfrm>
            <a:prstGeom prst="rect">
              <a:avLst/>
            </a:prstGeom>
            <a:noFill/>
            <a:ln>
              <a:noFill/>
            </a:ln>
          </p:spPr>
        </p:pic>
        <p:pic>
          <p:nvPicPr>
            <p:cNvPr id="353" name="Google Shape;353;p36" descr="A picture containing food, drawing&#10;&#10;Description automatically generated"/>
            <p:cNvPicPr preferRelativeResize="0"/>
            <p:nvPr/>
          </p:nvPicPr>
          <p:blipFill rotWithShape="1">
            <a:blip r:embed="rId6">
              <a:alphaModFix/>
            </a:blip>
            <a:srcRect/>
            <a:stretch/>
          </p:blipFill>
          <p:spPr>
            <a:xfrm>
              <a:off x="6957856" y="2155797"/>
              <a:ext cx="570624" cy="464342"/>
            </a:xfrm>
            <a:prstGeom prst="rect">
              <a:avLst/>
            </a:prstGeom>
            <a:noFill/>
            <a:ln>
              <a:noFill/>
            </a:ln>
          </p:spPr>
        </p:pic>
        <p:pic>
          <p:nvPicPr>
            <p:cNvPr id="354" name="Google Shape;354;p36" descr="A close up of a sign&#10;&#10;Description automatically generated"/>
            <p:cNvPicPr preferRelativeResize="0"/>
            <p:nvPr/>
          </p:nvPicPr>
          <p:blipFill rotWithShape="1">
            <a:blip r:embed="rId7">
              <a:alphaModFix/>
            </a:blip>
            <a:srcRect/>
            <a:stretch/>
          </p:blipFill>
          <p:spPr>
            <a:xfrm>
              <a:off x="5564167" y="5162085"/>
              <a:ext cx="422544" cy="569668"/>
            </a:xfrm>
            <a:prstGeom prst="rect">
              <a:avLst/>
            </a:prstGeom>
            <a:noFill/>
            <a:ln>
              <a:noFill/>
            </a:ln>
          </p:spPr>
        </p:pic>
        <p:pic>
          <p:nvPicPr>
            <p:cNvPr id="355" name="Google Shape;355;p36" descr="A close up of a wheel&#10;&#10;Description automatically generated"/>
            <p:cNvPicPr preferRelativeResize="0"/>
            <p:nvPr/>
          </p:nvPicPr>
          <p:blipFill rotWithShape="1">
            <a:blip r:embed="rId8">
              <a:alphaModFix/>
            </a:blip>
            <a:srcRect/>
            <a:stretch/>
          </p:blipFill>
          <p:spPr>
            <a:xfrm>
              <a:off x="7157320" y="5066486"/>
              <a:ext cx="624630" cy="610434"/>
            </a:xfrm>
            <a:prstGeom prst="rect">
              <a:avLst/>
            </a:prstGeom>
            <a:noFill/>
            <a:ln>
              <a:noFill/>
            </a:ln>
          </p:spPr>
        </p:pic>
        <p:cxnSp>
          <p:nvCxnSpPr>
            <p:cNvPr id="356" name="Google Shape;356;p36"/>
            <p:cNvCxnSpPr/>
            <p:nvPr/>
          </p:nvCxnSpPr>
          <p:spPr>
            <a:xfrm rot="10800000" flipH="1">
              <a:off x="4698609" y="2438400"/>
              <a:ext cx="640154" cy="909711"/>
            </a:xfrm>
            <a:prstGeom prst="straightConnector1">
              <a:avLst/>
            </a:prstGeom>
            <a:noFill/>
            <a:ln w="28575" cap="flat" cmpd="sng">
              <a:solidFill>
                <a:srgbClr val="757070"/>
              </a:solidFill>
              <a:prstDash val="solid"/>
              <a:miter lim="800000"/>
              <a:headEnd type="none" w="sm" len="sm"/>
              <a:tailEnd type="triangle" w="lg" len="lg"/>
            </a:ln>
          </p:spPr>
        </p:cxnSp>
        <p:cxnSp>
          <p:nvCxnSpPr>
            <p:cNvPr id="357" name="Google Shape;357;p36"/>
            <p:cNvCxnSpPr/>
            <p:nvPr/>
          </p:nvCxnSpPr>
          <p:spPr>
            <a:xfrm rot="10800000" flipH="1">
              <a:off x="5176911" y="2819400"/>
              <a:ext cx="1414389" cy="880403"/>
            </a:xfrm>
            <a:prstGeom prst="straightConnector1">
              <a:avLst/>
            </a:prstGeom>
            <a:noFill/>
            <a:ln w="28575" cap="flat" cmpd="sng">
              <a:solidFill>
                <a:srgbClr val="757070"/>
              </a:solidFill>
              <a:prstDash val="solid"/>
              <a:miter lim="800000"/>
              <a:headEnd type="none" w="sm" len="sm"/>
              <a:tailEnd type="triangle" w="lg" len="lg"/>
            </a:ln>
          </p:spPr>
        </p:cxnSp>
        <p:cxnSp>
          <p:nvCxnSpPr>
            <p:cNvPr id="358" name="Google Shape;358;p36"/>
            <p:cNvCxnSpPr/>
            <p:nvPr/>
          </p:nvCxnSpPr>
          <p:spPr>
            <a:xfrm>
              <a:off x="5239403" y="4053246"/>
              <a:ext cx="2056747" cy="0"/>
            </a:xfrm>
            <a:prstGeom prst="straightConnector1">
              <a:avLst/>
            </a:prstGeom>
            <a:noFill/>
            <a:ln w="28575" cap="flat" cmpd="sng">
              <a:solidFill>
                <a:srgbClr val="757070"/>
              </a:solidFill>
              <a:prstDash val="solid"/>
              <a:miter lim="800000"/>
              <a:headEnd type="none" w="sm" len="sm"/>
              <a:tailEnd type="triangle" w="lg" len="lg"/>
            </a:ln>
          </p:spPr>
        </p:cxnSp>
        <p:cxnSp>
          <p:nvCxnSpPr>
            <p:cNvPr id="359" name="Google Shape;359;p36"/>
            <p:cNvCxnSpPr/>
            <p:nvPr/>
          </p:nvCxnSpPr>
          <p:spPr>
            <a:xfrm>
              <a:off x="5162843" y="4459458"/>
              <a:ext cx="1758462" cy="548640"/>
            </a:xfrm>
            <a:prstGeom prst="straightConnector1">
              <a:avLst/>
            </a:prstGeom>
            <a:noFill/>
            <a:ln w="28575" cap="flat" cmpd="sng">
              <a:solidFill>
                <a:srgbClr val="757070"/>
              </a:solidFill>
              <a:prstDash val="solid"/>
              <a:miter lim="800000"/>
              <a:headEnd type="none" w="sm" len="sm"/>
              <a:tailEnd type="triangle" w="lg" len="lg"/>
            </a:ln>
          </p:spPr>
        </p:cxnSp>
        <p:cxnSp>
          <p:nvCxnSpPr>
            <p:cNvPr id="360" name="Google Shape;360;p36"/>
            <p:cNvCxnSpPr/>
            <p:nvPr/>
          </p:nvCxnSpPr>
          <p:spPr>
            <a:xfrm>
              <a:off x="4628271" y="4797083"/>
              <a:ext cx="548640" cy="393895"/>
            </a:xfrm>
            <a:prstGeom prst="straightConnector1">
              <a:avLst/>
            </a:prstGeom>
            <a:noFill/>
            <a:ln w="28575" cap="flat" cmpd="sng">
              <a:solidFill>
                <a:srgbClr val="757070"/>
              </a:solidFill>
              <a:prstDash val="solid"/>
              <a:miter lim="800000"/>
              <a:headEnd type="none" w="sm" len="sm"/>
              <a:tailEnd type="triangle" w="lg" len="lg"/>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2"/>
                                        </p:tgtEl>
                                        <p:attrNameLst>
                                          <p:attrName>style.visibility</p:attrName>
                                        </p:attrNameLst>
                                      </p:cBhvr>
                                      <p:to>
                                        <p:strVal val="visible"/>
                                      </p:to>
                                    </p:set>
                                    <p:animEffect transition="in" filter="fade">
                                      <p:cBhvr>
                                        <p:cTn id="7" dur="500"/>
                                        <p:tgtEl>
                                          <p:spTgt spid="3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1"/>
                                        </p:tgtEl>
                                        <p:attrNameLst>
                                          <p:attrName>style.visibility</p:attrName>
                                        </p:attrNameLst>
                                      </p:cBhvr>
                                      <p:to>
                                        <p:strVal val="visible"/>
                                      </p:to>
                                    </p:set>
                                    <p:animEffect transition="in" filter="fade">
                                      <p:cBhvr>
                                        <p:cTn id="12" dur="500"/>
                                        <p:tgtEl>
                                          <p:spTgt spid="341"/>
                                        </p:tgtEl>
                                      </p:cBhvr>
                                    </p:animEffect>
                                  </p:childTnLst>
                                </p:cTn>
                              </p:par>
                              <p:par>
                                <p:cTn id="13" presetID="10" presetClass="entr" presetSubtype="0" fill="hold" nodeType="withEffect">
                                  <p:stCondLst>
                                    <p:cond delay="0"/>
                                  </p:stCondLst>
                                  <p:childTnLst>
                                    <p:set>
                                      <p:cBhvr>
                                        <p:cTn id="14" dur="1" fill="hold">
                                          <p:stCondLst>
                                            <p:cond delay="0"/>
                                          </p:stCondLst>
                                        </p:cTn>
                                        <p:tgtEl>
                                          <p:spTgt spid="343"/>
                                        </p:tgtEl>
                                        <p:attrNameLst>
                                          <p:attrName>style.visibility</p:attrName>
                                        </p:attrNameLst>
                                      </p:cBhvr>
                                      <p:to>
                                        <p:strVal val="visible"/>
                                      </p:to>
                                    </p:set>
                                    <p:animEffect transition="in" filter="fade">
                                      <p:cBhvr>
                                        <p:cTn id="15" dur="500"/>
                                        <p:tgtEl>
                                          <p:spTgt spid="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7"/>
          <p:cNvSpPr/>
          <p:nvPr/>
        </p:nvSpPr>
        <p:spPr>
          <a:xfrm>
            <a:off x="857250" y="1816150"/>
            <a:ext cx="10477500" cy="3937985"/>
          </a:xfrm>
          <a:prstGeom prst="roundRect">
            <a:avLst>
              <a:gd name="adj" fmla="val 3765"/>
            </a:avLst>
          </a:prstGeom>
          <a:noFill/>
          <a:ln w="28575" cap="flat" cmpd="sng">
            <a:solidFill>
              <a:srgbClr val="F4AB35"/>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400"/>
              </a:spcBef>
              <a:spcAft>
                <a:spcPts val="400"/>
              </a:spcAft>
              <a:buClr>
                <a:srgbClr val="EE283C"/>
              </a:buClr>
              <a:buSzPts val="2000"/>
              <a:buFont typeface="Arial"/>
              <a:buNone/>
            </a:pPr>
            <a:endParaRPr sz="2000" b="0" i="0" u="none" strike="noStrike" cap="none">
              <a:solidFill>
                <a:srgbClr val="000000"/>
              </a:solidFill>
              <a:latin typeface="Lato"/>
              <a:ea typeface="Lato"/>
              <a:cs typeface="Lato"/>
              <a:sym typeface="Lato"/>
            </a:endParaRPr>
          </a:p>
        </p:txBody>
      </p:sp>
      <p:sp>
        <p:nvSpPr>
          <p:cNvPr id="366" name="Google Shape;366;p37"/>
          <p:cNvSpPr txBox="1"/>
          <p:nvPr/>
        </p:nvSpPr>
        <p:spPr>
          <a:xfrm>
            <a:off x="1252220" y="204321"/>
            <a:ext cx="9687561" cy="461663"/>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Lato"/>
                <a:ea typeface="Lato"/>
                <a:cs typeface="Lato"/>
                <a:sym typeface="Lato"/>
              </a:rPr>
              <a:t>TABLEAU VS EXCEL</a:t>
            </a:r>
            <a:endParaRPr sz="2400" b="0" i="0" u="none" strike="noStrike" cap="none">
              <a:solidFill>
                <a:srgbClr val="000000"/>
              </a:solidFill>
              <a:latin typeface="Lato"/>
              <a:ea typeface="Lato"/>
              <a:cs typeface="Lato"/>
              <a:sym typeface="Lato"/>
            </a:endParaRPr>
          </a:p>
        </p:txBody>
      </p:sp>
      <p:pic>
        <p:nvPicPr>
          <p:cNvPr id="367" name="Google Shape;367;p37"/>
          <p:cNvPicPr preferRelativeResize="0"/>
          <p:nvPr/>
        </p:nvPicPr>
        <p:blipFill rotWithShape="1">
          <a:blip r:embed="rId3">
            <a:alphaModFix/>
          </a:blip>
          <a:srcRect/>
          <a:stretch/>
        </p:blipFill>
        <p:spPr>
          <a:xfrm>
            <a:off x="1208987" y="2258996"/>
            <a:ext cx="9774027" cy="3052293"/>
          </a:xfrm>
          <a:prstGeom prst="rect">
            <a:avLst/>
          </a:prstGeom>
          <a:noFill/>
          <a:ln w="9525" cap="flat" cmpd="sng">
            <a:solidFill>
              <a:srgbClr val="171616"/>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6"/>
                                        </p:tgtEl>
                                        <p:attrNameLst>
                                          <p:attrName>style.visibility</p:attrName>
                                        </p:attrNameLst>
                                      </p:cBhvr>
                                      <p:to>
                                        <p:strVal val="visible"/>
                                      </p:to>
                                    </p:set>
                                    <p:animEffect transition="in" filter="fade">
                                      <p:cBhvr>
                                        <p:cTn id="7" dur="500"/>
                                        <p:tgtEl>
                                          <p:spTgt spid="3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5"/>
                                        </p:tgtEl>
                                        <p:attrNameLst>
                                          <p:attrName>style.visibility</p:attrName>
                                        </p:attrNameLst>
                                      </p:cBhvr>
                                      <p:to>
                                        <p:strVal val="visible"/>
                                      </p:to>
                                    </p:set>
                                    <p:animEffect transition="in" filter="fade">
                                      <p:cBhvr>
                                        <p:cTn id="12" dur="500"/>
                                        <p:tgtEl>
                                          <p:spTgt spid="365"/>
                                        </p:tgtEl>
                                      </p:cBhvr>
                                    </p:animEffect>
                                  </p:childTnLst>
                                </p:cTn>
                              </p:par>
                              <p:par>
                                <p:cTn id="13" presetID="10" presetClass="entr" presetSubtype="0" fill="hold" nodeType="withEffect">
                                  <p:stCondLst>
                                    <p:cond delay="0"/>
                                  </p:stCondLst>
                                  <p:childTnLst>
                                    <p:set>
                                      <p:cBhvr>
                                        <p:cTn id="14" dur="1" fill="hold">
                                          <p:stCondLst>
                                            <p:cond delay="0"/>
                                          </p:stCondLst>
                                        </p:cTn>
                                        <p:tgtEl>
                                          <p:spTgt spid="367"/>
                                        </p:tgtEl>
                                        <p:attrNameLst>
                                          <p:attrName>style.visibility</p:attrName>
                                        </p:attrNameLst>
                                      </p:cBhvr>
                                      <p:to>
                                        <p:strVal val="visible"/>
                                      </p:to>
                                    </p:set>
                                    <p:animEffect transition="in" filter="fade">
                                      <p:cBhvr>
                                        <p:cTn id="15" dur="500"/>
                                        <p:tgtEl>
                                          <p:spTgt spid="3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8"/>
          <p:cNvSpPr/>
          <p:nvPr/>
        </p:nvSpPr>
        <p:spPr>
          <a:xfrm>
            <a:off x="857250" y="1816150"/>
            <a:ext cx="10477500" cy="3937985"/>
          </a:xfrm>
          <a:prstGeom prst="roundRect">
            <a:avLst>
              <a:gd name="adj" fmla="val 3765"/>
            </a:avLst>
          </a:prstGeom>
          <a:noFill/>
          <a:ln w="28575" cap="flat" cmpd="sng">
            <a:solidFill>
              <a:srgbClr val="F4AB35"/>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400"/>
              </a:spcBef>
              <a:spcAft>
                <a:spcPts val="400"/>
              </a:spcAft>
              <a:buClr>
                <a:srgbClr val="EE283C"/>
              </a:buClr>
              <a:buSzPts val="2000"/>
              <a:buFont typeface="Arial"/>
              <a:buNone/>
            </a:pPr>
            <a:endParaRPr sz="2000" b="0" i="0" u="none" strike="noStrike" cap="none">
              <a:solidFill>
                <a:srgbClr val="000000"/>
              </a:solidFill>
              <a:latin typeface="Lato"/>
              <a:ea typeface="Lato"/>
              <a:cs typeface="Lato"/>
              <a:sym typeface="Lato"/>
            </a:endParaRPr>
          </a:p>
        </p:txBody>
      </p:sp>
      <p:sp>
        <p:nvSpPr>
          <p:cNvPr id="373" name="Google Shape;373;p38"/>
          <p:cNvSpPr txBox="1"/>
          <p:nvPr/>
        </p:nvSpPr>
        <p:spPr>
          <a:xfrm>
            <a:off x="1252220" y="204321"/>
            <a:ext cx="9687561" cy="461663"/>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Lato"/>
                <a:ea typeface="Lato"/>
                <a:cs typeface="Lato"/>
                <a:sym typeface="Lato"/>
              </a:rPr>
              <a:t>TABLEAU VS POWER BI</a:t>
            </a:r>
            <a:endParaRPr sz="2400" b="0" i="0" u="none" strike="noStrike" cap="none">
              <a:solidFill>
                <a:srgbClr val="000000"/>
              </a:solidFill>
              <a:latin typeface="Lato"/>
              <a:ea typeface="Lato"/>
              <a:cs typeface="Lato"/>
              <a:sym typeface="Lato"/>
            </a:endParaRPr>
          </a:p>
        </p:txBody>
      </p:sp>
      <p:pic>
        <p:nvPicPr>
          <p:cNvPr id="374" name="Google Shape;374;p38"/>
          <p:cNvPicPr preferRelativeResize="0"/>
          <p:nvPr/>
        </p:nvPicPr>
        <p:blipFill rotWithShape="1">
          <a:blip r:embed="rId3">
            <a:alphaModFix/>
          </a:blip>
          <a:srcRect/>
          <a:stretch/>
        </p:blipFill>
        <p:spPr>
          <a:xfrm>
            <a:off x="1081348" y="2601812"/>
            <a:ext cx="10029304" cy="2366660"/>
          </a:xfrm>
          <a:prstGeom prst="rect">
            <a:avLst/>
          </a:prstGeom>
          <a:noFill/>
          <a:ln w="9525" cap="flat" cmpd="sng">
            <a:solidFill>
              <a:srgbClr val="171616"/>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3"/>
                                        </p:tgtEl>
                                        <p:attrNameLst>
                                          <p:attrName>style.visibility</p:attrName>
                                        </p:attrNameLst>
                                      </p:cBhvr>
                                      <p:to>
                                        <p:strVal val="visible"/>
                                      </p:to>
                                    </p:set>
                                    <p:animEffect transition="in" filter="fade">
                                      <p:cBhvr>
                                        <p:cTn id="7" dur="500"/>
                                        <p:tgtEl>
                                          <p:spTgt spid="3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2"/>
                                        </p:tgtEl>
                                        <p:attrNameLst>
                                          <p:attrName>style.visibility</p:attrName>
                                        </p:attrNameLst>
                                      </p:cBhvr>
                                      <p:to>
                                        <p:strVal val="visible"/>
                                      </p:to>
                                    </p:set>
                                    <p:animEffect transition="in" filter="fade">
                                      <p:cBhvr>
                                        <p:cTn id="12" dur="500"/>
                                        <p:tgtEl>
                                          <p:spTgt spid="372"/>
                                        </p:tgtEl>
                                      </p:cBhvr>
                                    </p:animEffect>
                                  </p:childTnLst>
                                </p:cTn>
                              </p:par>
                              <p:par>
                                <p:cTn id="13" presetID="10" presetClass="entr" presetSubtype="0" fill="hold" nodeType="withEffect">
                                  <p:stCondLst>
                                    <p:cond delay="0"/>
                                  </p:stCondLst>
                                  <p:childTnLst>
                                    <p:set>
                                      <p:cBhvr>
                                        <p:cTn id="14" dur="1" fill="hold">
                                          <p:stCondLst>
                                            <p:cond delay="0"/>
                                          </p:stCondLst>
                                        </p:cTn>
                                        <p:tgtEl>
                                          <p:spTgt spid="374"/>
                                        </p:tgtEl>
                                        <p:attrNameLst>
                                          <p:attrName>style.visibility</p:attrName>
                                        </p:attrNameLst>
                                      </p:cBhvr>
                                      <p:to>
                                        <p:strVal val="visible"/>
                                      </p:to>
                                    </p:set>
                                    <p:animEffect transition="in" filter="fade">
                                      <p:cBhvr>
                                        <p:cTn id="15" dur="500"/>
                                        <p:tgtEl>
                                          <p:spTgt spid="3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9"/>
          <p:cNvSpPr/>
          <p:nvPr/>
        </p:nvSpPr>
        <p:spPr>
          <a:xfrm>
            <a:off x="704850" y="1224066"/>
            <a:ext cx="10782300" cy="4634427"/>
          </a:xfrm>
          <a:prstGeom prst="roundRect">
            <a:avLst>
              <a:gd name="adj" fmla="val 5556"/>
            </a:avLst>
          </a:prstGeom>
          <a:noFill/>
          <a:ln w="28575" cap="flat" cmpd="sng">
            <a:solidFill>
              <a:srgbClr val="F4AB35"/>
            </a:solidFill>
            <a:prstDash val="solid"/>
            <a:round/>
            <a:headEnd type="none" w="sm" len="sm"/>
            <a:tailEnd type="none" w="sm" len="sm"/>
          </a:ln>
        </p:spPr>
        <p:txBody>
          <a:bodyPr spcFirstLastPara="1" wrap="square" lIns="45700" tIns="45700" rIns="45700" bIns="45700" anchor="ctr" anchorCtr="0">
            <a:noAutofit/>
          </a:bodyPr>
          <a:lstStyle/>
          <a:p>
            <a:pPr marL="360000" marR="0" lvl="0" indent="-360000" algn="l" rtl="0">
              <a:lnSpc>
                <a:spcPct val="100000"/>
              </a:lnSpc>
              <a:spcBef>
                <a:spcPts val="400"/>
              </a:spcBef>
              <a:spcAft>
                <a:spcPts val="0"/>
              </a:spcAft>
              <a:buClr>
                <a:srgbClr val="EE283C"/>
              </a:buClr>
              <a:buSzPts val="2000"/>
              <a:buFont typeface="Noto Sans Symbols"/>
              <a:buChar char="🞆"/>
            </a:pPr>
            <a:r>
              <a:rPr lang="en-US" sz="2000" b="0" i="0" u="none" strike="noStrike" cap="none" dirty="0">
                <a:solidFill>
                  <a:srgbClr val="000000"/>
                </a:solidFill>
                <a:latin typeface="Lato"/>
                <a:ea typeface="Lato"/>
                <a:cs typeface="Lato"/>
                <a:sym typeface="Lato"/>
              </a:rPr>
              <a:t>Exploratory analysis:</a:t>
            </a:r>
            <a:endParaRPr sz="2000" b="0" i="0" u="none" strike="noStrike" cap="none" dirty="0">
              <a:solidFill>
                <a:srgbClr val="000000"/>
              </a:solidFill>
              <a:latin typeface="Lato"/>
              <a:ea typeface="Lato"/>
              <a:cs typeface="Lato"/>
              <a:sym typeface="Lato"/>
            </a:endParaRPr>
          </a:p>
          <a:p>
            <a:pPr marL="719999" marR="0" lvl="0" indent="-359998" algn="l" rtl="0">
              <a:lnSpc>
                <a:spcPct val="100000"/>
              </a:lnSpc>
              <a:spcBef>
                <a:spcPts val="800"/>
              </a:spcBef>
              <a:spcAft>
                <a:spcPts val="0"/>
              </a:spcAft>
              <a:buClr>
                <a:srgbClr val="EE283C"/>
              </a:buClr>
              <a:buSzPts val="2000"/>
              <a:buFont typeface="Noto Sans Symbols"/>
              <a:buChar char="●"/>
            </a:pPr>
            <a:r>
              <a:rPr lang="en-US" sz="2000" b="0" i="0" u="none" strike="noStrike" cap="none" dirty="0">
                <a:solidFill>
                  <a:srgbClr val="000000"/>
                </a:solidFill>
                <a:latin typeface="Lato"/>
                <a:ea typeface="Lato"/>
                <a:cs typeface="Lato"/>
                <a:sym typeface="Lato"/>
              </a:rPr>
              <a:t>Exploratory analysis is often the first step of data analysis. Here we get familiar with data, ask questions, </a:t>
            </a:r>
            <a:r>
              <a:rPr lang="en-US" sz="2000" b="0" i="0" u="none" strike="noStrike" cap="none" dirty="0" err="1">
                <a:solidFill>
                  <a:srgbClr val="000000"/>
                </a:solidFill>
                <a:latin typeface="Lato"/>
                <a:ea typeface="Lato"/>
                <a:cs typeface="Lato"/>
                <a:sym typeface="Lato"/>
              </a:rPr>
              <a:t>visualise</a:t>
            </a:r>
            <a:r>
              <a:rPr lang="en-US" sz="2000" b="0" i="0" u="none" strike="noStrike" cap="none" dirty="0">
                <a:solidFill>
                  <a:srgbClr val="000000"/>
                </a:solidFill>
                <a:latin typeface="Lato"/>
                <a:ea typeface="Lato"/>
                <a:cs typeface="Lato"/>
                <a:sym typeface="Lato"/>
              </a:rPr>
              <a:t> the data in a number of forms, look for relationships between the variables, look for outliers, patterns and trends in data. The output of exploratory analysis is usually only for us, the data analysts.</a:t>
            </a:r>
            <a:endParaRPr sz="2000" b="0" i="0" u="none" strike="noStrike" cap="none" dirty="0">
              <a:solidFill>
                <a:srgbClr val="000000"/>
              </a:solidFill>
              <a:latin typeface="Lato"/>
              <a:ea typeface="Lato"/>
              <a:cs typeface="Lato"/>
              <a:sym typeface="Lato"/>
            </a:endParaRPr>
          </a:p>
          <a:p>
            <a:pPr marL="457200" marR="0" lvl="0" indent="0" algn="l" rtl="0">
              <a:lnSpc>
                <a:spcPct val="100000"/>
              </a:lnSpc>
              <a:spcBef>
                <a:spcPts val="800"/>
              </a:spcBef>
              <a:spcAft>
                <a:spcPts val="0"/>
              </a:spcAft>
              <a:buClr>
                <a:srgbClr val="000000"/>
              </a:buClr>
              <a:buSzPts val="2000"/>
              <a:buFont typeface="Arial"/>
              <a:buNone/>
            </a:pPr>
            <a:endParaRPr sz="2000" b="0" i="0" u="none" strike="noStrike" cap="none" dirty="0">
              <a:solidFill>
                <a:srgbClr val="000000"/>
              </a:solidFill>
              <a:latin typeface="Lato"/>
              <a:ea typeface="Lato"/>
              <a:cs typeface="Lato"/>
              <a:sym typeface="Lato"/>
            </a:endParaRPr>
          </a:p>
          <a:p>
            <a:pPr marL="360000" marR="0" lvl="0" indent="-360000" algn="l" rtl="0">
              <a:lnSpc>
                <a:spcPct val="100000"/>
              </a:lnSpc>
              <a:spcBef>
                <a:spcPts val="400"/>
              </a:spcBef>
              <a:spcAft>
                <a:spcPts val="0"/>
              </a:spcAft>
              <a:buClr>
                <a:srgbClr val="EE283C"/>
              </a:buClr>
              <a:buSzPts val="2000"/>
              <a:buFont typeface="Noto Sans Symbols"/>
              <a:buChar char="🞆"/>
            </a:pPr>
            <a:r>
              <a:rPr lang="en-US" sz="2000" b="0" i="0" u="none" strike="noStrike" cap="none" dirty="0">
                <a:solidFill>
                  <a:srgbClr val="000000"/>
                </a:solidFill>
                <a:latin typeface="Lato"/>
                <a:ea typeface="Lato"/>
                <a:cs typeface="Lato"/>
                <a:sym typeface="Lato"/>
              </a:rPr>
              <a:t>Explanatory analysis :</a:t>
            </a:r>
            <a:endParaRPr sz="2000" b="0" i="0" u="none" strike="noStrike" cap="none" dirty="0">
              <a:solidFill>
                <a:srgbClr val="000000"/>
              </a:solidFill>
              <a:latin typeface="Lato"/>
              <a:ea typeface="Lato"/>
              <a:cs typeface="Lato"/>
              <a:sym typeface="Lato"/>
            </a:endParaRPr>
          </a:p>
          <a:p>
            <a:pPr marL="720000" marR="0" lvl="0" indent="-359999" algn="l" rtl="0">
              <a:lnSpc>
                <a:spcPct val="100000"/>
              </a:lnSpc>
              <a:spcBef>
                <a:spcPts val="800"/>
              </a:spcBef>
              <a:spcAft>
                <a:spcPts val="0"/>
              </a:spcAft>
              <a:buClr>
                <a:srgbClr val="EE283C"/>
              </a:buClr>
              <a:buSzPts val="2000"/>
              <a:buFont typeface="Noto Sans Symbols"/>
              <a:buChar char="●"/>
            </a:pPr>
            <a:r>
              <a:rPr lang="en-US" sz="2000" b="0" i="0" u="none" strike="noStrike" cap="none" dirty="0">
                <a:solidFill>
                  <a:srgbClr val="000000"/>
                </a:solidFill>
                <a:latin typeface="Lato" panose="020B0604020202020204" charset="0"/>
                <a:sym typeface="Arial"/>
              </a:rPr>
              <a:t>Explanatory analysis is what happens when we have identified some interesting observations in the data. We then create the visuals to present our findings. The output of an explanatory analysis is generally for the public.</a:t>
            </a:r>
            <a:endParaRPr sz="1400" b="0" i="0" u="none" strike="noStrike" cap="none" dirty="0">
              <a:solidFill>
                <a:srgbClr val="000000"/>
              </a:solidFill>
              <a:latin typeface="Lato" panose="020B0604020202020204" charset="0"/>
              <a:sym typeface="Arial"/>
            </a:endParaRPr>
          </a:p>
        </p:txBody>
      </p:sp>
      <p:sp>
        <p:nvSpPr>
          <p:cNvPr id="380" name="Google Shape;380;p39"/>
          <p:cNvSpPr txBox="1"/>
          <p:nvPr/>
        </p:nvSpPr>
        <p:spPr>
          <a:xfrm>
            <a:off x="1252220" y="204321"/>
            <a:ext cx="9687561" cy="459741"/>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Lato"/>
                <a:ea typeface="Lato"/>
                <a:cs typeface="Lato"/>
                <a:sym typeface="Lato"/>
              </a:rPr>
              <a:t>EXPLORATORY VS EXPLANATORY ANALYSIS</a:t>
            </a:r>
            <a:endParaRPr sz="2400" b="0" i="0" u="none" strike="noStrike" cap="none">
              <a:solidFill>
                <a:srgbClr val="000000"/>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fade">
                                      <p:cBhvr>
                                        <p:cTn id="7" dur="500"/>
                                        <p:tgtEl>
                                          <p:spTgt spid="3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9">
                                            <p:txEl>
                                              <p:pRg st="0" end="0"/>
                                            </p:txEl>
                                          </p:spTgt>
                                        </p:tgtEl>
                                        <p:attrNameLst>
                                          <p:attrName>style.visibility</p:attrName>
                                        </p:attrNameLst>
                                      </p:cBhvr>
                                      <p:to>
                                        <p:strVal val="visible"/>
                                      </p:to>
                                    </p:set>
                                    <p:animEffect transition="in" filter="fade">
                                      <p:cBhvr>
                                        <p:cTn id="12" dur="500"/>
                                        <p:tgtEl>
                                          <p:spTgt spid="37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9">
                                            <p:txEl>
                                              <p:pRg st="1" end="1"/>
                                            </p:txEl>
                                          </p:spTgt>
                                        </p:tgtEl>
                                        <p:attrNameLst>
                                          <p:attrName>style.visibility</p:attrName>
                                        </p:attrNameLst>
                                      </p:cBhvr>
                                      <p:to>
                                        <p:strVal val="visible"/>
                                      </p:to>
                                    </p:set>
                                    <p:animEffect transition="in" filter="fade">
                                      <p:cBhvr>
                                        <p:cTn id="17" dur="500"/>
                                        <p:tgtEl>
                                          <p:spTgt spid="37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9">
                                            <p:txEl>
                                              <p:pRg st="3" end="3"/>
                                            </p:txEl>
                                          </p:spTgt>
                                        </p:tgtEl>
                                        <p:attrNameLst>
                                          <p:attrName>style.visibility</p:attrName>
                                        </p:attrNameLst>
                                      </p:cBhvr>
                                      <p:to>
                                        <p:strVal val="visible"/>
                                      </p:to>
                                    </p:set>
                                    <p:animEffect transition="in" filter="fade">
                                      <p:cBhvr>
                                        <p:cTn id="22" dur="500"/>
                                        <p:tgtEl>
                                          <p:spTgt spid="37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79">
                                            <p:txEl>
                                              <p:pRg st="4" end="4"/>
                                            </p:txEl>
                                          </p:spTgt>
                                        </p:tgtEl>
                                        <p:attrNameLst>
                                          <p:attrName>style.visibility</p:attrName>
                                        </p:attrNameLst>
                                      </p:cBhvr>
                                      <p:to>
                                        <p:strVal val="visible"/>
                                      </p:to>
                                    </p:set>
                                    <p:animEffect transition="in" filter="fade">
                                      <p:cBhvr>
                                        <p:cTn id="27" dur="500"/>
                                        <p:tgtEl>
                                          <p:spTgt spid="37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p:nvPr/>
        </p:nvSpPr>
        <p:spPr>
          <a:xfrm>
            <a:off x="1640504" y="864063"/>
            <a:ext cx="8910992" cy="5607657"/>
          </a:xfrm>
          <a:prstGeom prst="roundRect">
            <a:avLst>
              <a:gd name="adj" fmla="val 3549"/>
            </a:avLst>
          </a:prstGeom>
          <a:noFill/>
          <a:ln w="28575" cap="flat" cmpd="sng">
            <a:solidFill>
              <a:srgbClr val="F4AB35"/>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400"/>
              </a:spcBef>
              <a:spcAft>
                <a:spcPts val="400"/>
              </a:spcAft>
              <a:buClr>
                <a:srgbClr val="EE283C"/>
              </a:buClr>
              <a:buSzPts val="2000"/>
              <a:buFont typeface="Arial"/>
              <a:buNone/>
            </a:pPr>
            <a:endParaRPr sz="2000" b="0" i="0" u="none" strike="noStrike" cap="none">
              <a:solidFill>
                <a:srgbClr val="000000"/>
              </a:solidFill>
              <a:latin typeface="Lato"/>
              <a:ea typeface="Lato"/>
              <a:cs typeface="Lato"/>
              <a:sym typeface="Lato"/>
            </a:endParaRPr>
          </a:p>
        </p:txBody>
      </p:sp>
      <p:sp>
        <p:nvSpPr>
          <p:cNvPr id="104" name="Google Shape;104;p15"/>
          <p:cNvSpPr txBox="1"/>
          <p:nvPr/>
        </p:nvSpPr>
        <p:spPr>
          <a:xfrm>
            <a:off x="1252220" y="204321"/>
            <a:ext cx="9687561" cy="459741"/>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Lato"/>
                <a:ea typeface="Lato"/>
                <a:cs typeface="Lato"/>
                <a:sym typeface="Lato"/>
              </a:rPr>
              <a:t>DATA ANALYTICS CAPABILITIES</a:t>
            </a:r>
            <a:endParaRPr sz="2400" b="0" i="0" u="none" strike="noStrike" cap="none">
              <a:solidFill>
                <a:srgbClr val="000000"/>
              </a:solidFill>
              <a:latin typeface="Lato"/>
              <a:ea typeface="Lato"/>
              <a:cs typeface="Lato"/>
              <a:sym typeface="Lato"/>
            </a:endParaRPr>
          </a:p>
        </p:txBody>
      </p:sp>
      <p:pic>
        <p:nvPicPr>
          <p:cNvPr id="105" name="Google Shape;105;p15"/>
          <p:cNvPicPr preferRelativeResize="0"/>
          <p:nvPr/>
        </p:nvPicPr>
        <p:blipFill rotWithShape="1">
          <a:blip r:embed="rId3">
            <a:alphaModFix/>
          </a:blip>
          <a:srcRect/>
          <a:stretch/>
        </p:blipFill>
        <p:spPr>
          <a:xfrm>
            <a:off x="2119789" y="988270"/>
            <a:ext cx="7952423" cy="535924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500"/>
                                        <p:tgtEl>
                                          <p:spTgt spid="1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
                                        </p:tgtEl>
                                        <p:attrNameLst>
                                          <p:attrName>style.visibility</p:attrName>
                                        </p:attrNameLst>
                                      </p:cBhvr>
                                      <p:to>
                                        <p:strVal val="visible"/>
                                      </p:to>
                                    </p:set>
                                    <p:animEffect transition="in" filter="fade">
                                      <p:cBhvr>
                                        <p:cTn id="12" dur="500"/>
                                        <p:tgtEl>
                                          <p:spTgt spid="103"/>
                                        </p:tgtEl>
                                      </p:cBhvr>
                                    </p:animEffect>
                                  </p:childTnLst>
                                </p:cTn>
                              </p:par>
                              <p:par>
                                <p:cTn id="13" presetID="10" presetClass="entr" presetSubtype="0" fill="hold" nodeType="withEffect">
                                  <p:stCondLst>
                                    <p:cond delay="0"/>
                                  </p:stCondLst>
                                  <p:childTnLst>
                                    <p:set>
                                      <p:cBhvr>
                                        <p:cTn id="14" dur="1" fill="hold">
                                          <p:stCondLst>
                                            <p:cond delay="0"/>
                                          </p:stCondLst>
                                        </p:cTn>
                                        <p:tgtEl>
                                          <p:spTgt spid="105"/>
                                        </p:tgtEl>
                                        <p:attrNameLst>
                                          <p:attrName>style.visibility</p:attrName>
                                        </p:attrNameLst>
                                      </p:cBhvr>
                                      <p:to>
                                        <p:strVal val="visible"/>
                                      </p:to>
                                    </p:set>
                                    <p:animEffect transition="in" filter="fade">
                                      <p:cBhvr>
                                        <p:cTn id="15"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6"/>
          <p:cNvSpPr txBox="1"/>
          <p:nvPr/>
        </p:nvSpPr>
        <p:spPr>
          <a:xfrm>
            <a:off x="1252220" y="204321"/>
            <a:ext cx="9687561" cy="459741"/>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Lato"/>
                <a:ea typeface="Lato"/>
                <a:cs typeface="Lato"/>
                <a:sym typeface="Lato"/>
              </a:rPr>
              <a:t>DATA ANALYSIS</a:t>
            </a:r>
            <a:endParaRPr sz="2400" b="0" i="0" u="none" strike="noStrike" cap="none">
              <a:solidFill>
                <a:srgbClr val="000000"/>
              </a:solidFill>
              <a:latin typeface="Lato"/>
              <a:ea typeface="Lato"/>
              <a:cs typeface="Lato"/>
              <a:sym typeface="Lato"/>
            </a:endParaRPr>
          </a:p>
        </p:txBody>
      </p:sp>
      <p:sp>
        <p:nvSpPr>
          <p:cNvPr id="111" name="Google Shape;111;p16"/>
          <p:cNvSpPr/>
          <p:nvPr/>
        </p:nvSpPr>
        <p:spPr>
          <a:xfrm>
            <a:off x="704850" y="1856446"/>
            <a:ext cx="10782300" cy="1400192"/>
          </a:xfrm>
          <a:prstGeom prst="roundRect">
            <a:avLst>
              <a:gd name="adj" fmla="val 9753"/>
            </a:avLst>
          </a:prstGeom>
          <a:noFill/>
          <a:ln w="28575" cap="flat" cmpd="sng">
            <a:solidFill>
              <a:srgbClr val="F4AB35"/>
            </a:solidFill>
            <a:prstDash val="solid"/>
            <a:round/>
            <a:headEnd type="none" w="sm" len="sm"/>
            <a:tailEnd type="none" w="sm" len="sm"/>
          </a:ln>
        </p:spPr>
        <p:txBody>
          <a:bodyPr spcFirstLastPara="1" wrap="square" lIns="45700" tIns="45700" rIns="45700" bIns="45700" anchor="ctr" anchorCtr="0">
            <a:noAutofit/>
          </a:bodyPr>
          <a:lstStyle/>
          <a:p>
            <a:pPr marL="360000" marR="0" lvl="0" indent="-360000" algn="l" rtl="0">
              <a:lnSpc>
                <a:spcPct val="100000"/>
              </a:lnSpc>
              <a:spcBef>
                <a:spcPts val="400"/>
              </a:spcBef>
              <a:spcAft>
                <a:spcPts val="0"/>
              </a:spcAft>
              <a:buClr>
                <a:srgbClr val="EE283C"/>
              </a:buClr>
              <a:buSzPts val="2000"/>
              <a:buFont typeface="Noto Sans Symbols"/>
              <a:buChar char="🞆"/>
            </a:pPr>
            <a:r>
              <a:rPr lang="en-US" sz="2000" b="0" i="0" u="none" strike="noStrike" cap="none">
                <a:solidFill>
                  <a:srgbClr val="000000"/>
                </a:solidFill>
                <a:latin typeface="Lato"/>
                <a:ea typeface="Lato"/>
                <a:cs typeface="Lato"/>
                <a:sym typeface="Lato"/>
              </a:rPr>
              <a:t>Data analysis is the process of: </a:t>
            </a:r>
            <a:endParaRPr sz="1400" b="0" i="0" u="none" strike="noStrike" cap="none">
              <a:solidFill>
                <a:srgbClr val="000000"/>
              </a:solidFill>
              <a:latin typeface="Arial"/>
              <a:ea typeface="Arial"/>
              <a:cs typeface="Arial"/>
              <a:sym typeface="Arial"/>
            </a:endParaRPr>
          </a:p>
          <a:p>
            <a:pPr marL="720000" marR="0" lvl="0" indent="-359999" algn="l" rtl="0">
              <a:lnSpc>
                <a:spcPct val="100000"/>
              </a:lnSpc>
              <a:spcBef>
                <a:spcPts val="800"/>
              </a:spcBef>
              <a:spcAft>
                <a:spcPts val="0"/>
              </a:spcAft>
              <a:buClr>
                <a:srgbClr val="EE283C"/>
              </a:buClr>
              <a:buSzPts val="2000"/>
              <a:buFont typeface="Noto Sans Symbols"/>
              <a:buChar char="●"/>
            </a:pPr>
            <a:r>
              <a:rPr lang="en-US" sz="2000" b="1" i="0" u="none" strike="noStrike" cap="none">
                <a:solidFill>
                  <a:srgbClr val="EE283C"/>
                </a:solidFill>
                <a:latin typeface="Lato"/>
                <a:ea typeface="Lato"/>
                <a:cs typeface="Lato"/>
                <a:sym typeface="Lato"/>
              </a:rPr>
              <a:t>Compiling</a:t>
            </a:r>
            <a:r>
              <a:rPr lang="en-US" sz="2000" b="0" i="0" u="none" strike="noStrike" cap="none">
                <a:solidFill>
                  <a:srgbClr val="000000"/>
                </a:solidFill>
                <a:latin typeface="Lato"/>
                <a:ea typeface="Lato"/>
                <a:cs typeface="Lato"/>
                <a:sym typeface="Lato"/>
              </a:rPr>
              <a:t> and </a:t>
            </a:r>
            <a:r>
              <a:rPr lang="en-US" sz="2000" b="1" i="0" u="none" strike="noStrike" cap="none">
                <a:solidFill>
                  <a:srgbClr val="EE283C"/>
                </a:solidFill>
                <a:latin typeface="Lato"/>
                <a:ea typeface="Lato"/>
                <a:cs typeface="Lato"/>
                <a:sym typeface="Lato"/>
              </a:rPr>
              <a:t>analysing</a:t>
            </a:r>
            <a:r>
              <a:rPr lang="en-US" sz="2000" b="0" i="0" u="none" strike="noStrike" cap="none">
                <a:solidFill>
                  <a:srgbClr val="000000"/>
                </a:solidFill>
                <a:latin typeface="Lato"/>
                <a:ea typeface="Lato"/>
                <a:cs typeface="Lato"/>
                <a:sym typeface="Lato"/>
              </a:rPr>
              <a:t> data for decision-making, and </a:t>
            </a:r>
            <a:endParaRPr sz="1400" b="0" i="0" u="none" strike="noStrike" cap="none">
              <a:solidFill>
                <a:srgbClr val="000000"/>
              </a:solidFill>
              <a:latin typeface="Arial"/>
              <a:ea typeface="Arial"/>
              <a:cs typeface="Arial"/>
              <a:sym typeface="Arial"/>
            </a:endParaRPr>
          </a:p>
          <a:p>
            <a:pPr marL="720000" marR="0" lvl="0" indent="-359999" algn="l" rtl="0">
              <a:lnSpc>
                <a:spcPct val="100000"/>
              </a:lnSpc>
              <a:spcBef>
                <a:spcPts val="800"/>
              </a:spcBef>
              <a:spcAft>
                <a:spcPts val="400"/>
              </a:spcAft>
              <a:buClr>
                <a:srgbClr val="EE283C"/>
              </a:buClr>
              <a:buSzPts val="2000"/>
              <a:buFont typeface="Noto Sans Symbols"/>
              <a:buChar char="●"/>
            </a:pPr>
            <a:r>
              <a:rPr lang="en-US" sz="2000" b="0" i="0" u="none" strike="noStrike" cap="none">
                <a:solidFill>
                  <a:srgbClr val="000000"/>
                </a:solidFill>
                <a:latin typeface="Lato"/>
                <a:ea typeface="Lato"/>
                <a:cs typeface="Lato"/>
                <a:sym typeface="Lato"/>
              </a:rPr>
              <a:t>Generating </a:t>
            </a:r>
            <a:r>
              <a:rPr lang="en-US" sz="2000" b="1" i="0" u="none" strike="noStrike" cap="none">
                <a:solidFill>
                  <a:srgbClr val="EE283C"/>
                </a:solidFill>
                <a:latin typeface="Lato"/>
                <a:ea typeface="Lato"/>
                <a:cs typeface="Lato"/>
                <a:sym typeface="Lato"/>
              </a:rPr>
              <a:t>real-time</a:t>
            </a:r>
            <a:r>
              <a:rPr lang="en-US" sz="2000" b="0" i="0" u="none" strike="noStrike" cap="none">
                <a:solidFill>
                  <a:srgbClr val="EE283C"/>
                </a:solidFill>
                <a:latin typeface="Lato"/>
                <a:ea typeface="Lato"/>
                <a:cs typeface="Lato"/>
                <a:sym typeface="Lato"/>
              </a:rPr>
              <a:t> </a:t>
            </a:r>
            <a:r>
              <a:rPr lang="en-US" sz="2000" b="0" i="0" u="none" strike="noStrike" cap="none">
                <a:solidFill>
                  <a:srgbClr val="000000"/>
                </a:solidFill>
                <a:latin typeface="Lato"/>
                <a:ea typeface="Lato"/>
                <a:cs typeface="Lato"/>
                <a:sym typeface="Lato"/>
              </a:rPr>
              <a:t>outcomes.</a:t>
            </a:r>
            <a:endParaRPr sz="1400" b="0" i="0" u="none" strike="noStrike" cap="none">
              <a:solidFill>
                <a:srgbClr val="000000"/>
              </a:solidFill>
              <a:latin typeface="Arial"/>
              <a:ea typeface="Arial"/>
              <a:cs typeface="Arial"/>
              <a:sym typeface="Arial"/>
            </a:endParaRPr>
          </a:p>
        </p:txBody>
      </p:sp>
      <p:pic>
        <p:nvPicPr>
          <p:cNvPr id="112" name="Google Shape;112;p16" descr="Image result for raw data"/>
          <p:cNvPicPr preferRelativeResize="0"/>
          <p:nvPr/>
        </p:nvPicPr>
        <p:blipFill rotWithShape="1">
          <a:blip r:embed="rId3">
            <a:alphaModFix/>
          </a:blip>
          <a:srcRect t="4773" r="17176" b="35679"/>
          <a:stretch/>
        </p:blipFill>
        <p:spPr>
          <a:xfrm>
            <a:off x="704850" y="3706303"/>
            <a:ext cx="2084885" cy="1440000"/>
          </a:xfrm>
          <a:prstGeom prst="roundRect">
            <a:avLst>
              <a:gd name="adj" fmla="val 16667"/>
            </a:avLst>
          </a:prstGeom>
          <a:noFill/>
          <a:ln w="9525" cap="flat" cmpd="sng">
            <a:solidFill>
              <a:srgbClr val="5A5A5A"/>
            </a:solidFill>
            <a:prstDash val="solid"/>
            <a:round/>
            <a:headEnd type="none" w="sm" len="sm"/>
            <a:tailEnd type="none" w="sm" len="sm"/>
          </a:ln>
        </p:spPr>
      </p:pic>
      <p:sp>
        <p:nvSpPr>
          <p:cNvPr id="113" name="Google Shape;113;p16"/>
          <p:cNvSpPr txBox="1"/>
          <p:nvPr/>
        </p:nvSpPr>
        <p:spPr>
          <a:xfrm>
            <a:off x="1320893" y="5340492"/>
            <a:ext cx="852799" cy="246221"/>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1600"/>
              <a:buFont typeface="Lato"/>
              <a:buNone/>
            </a:pPr>
            <a:r>
              <a:rPr lang="en-US" sz="1600" b="1" i="0" u="none" strike="noStrike" cap="none">
                <a:solidFill>
                  <a:schemeClr val="dk1"/>
                </a:solidFill>
                <a:latin typeface="Lato"/>
                <a:ea typeface="Lato"/>
                <a:cs typeface="Lato"/>
                <a:sym typeface="Lato"/>
              </a:rPr>
              <a:t>Raw data</a:t>
            </a:r>
            <a:endParaRPr sz="2400" b="1" i="0" u="none" strike="noStrike" cap="none">
              <a:solidFill>
                <a:schemeClr val="dk1"/>
              </a:solidFill>
              <a:latin typeface="Lato"/>
              <a:ea typeface="Lato"/>
              <a:cs typeface="Lato"/>
              <a:sym typeface="Lato"/>
            </a:endParaRPr>
          </a:p>
        </p:txBody>
      </p:sp>
      <p:sp>
        <p:nvSpPr>
          <p:cNvPr id="114" name="Google Shape;114;p16"/>
          <p:cNvSpPr/>
          <p:nvPr/>
        </p:nvSpPr>
        <p:spPr>
          <a:xfrm>
            <a:off x="3283581" y="4241637"/>
            <a:ext cx="876300" cy="369332"/>
          </a:xfrm>
          <a:prstGeom prst="rightArrow">
            <a:avLst>
              <a:gd name="adj1" fmla="val 50000"/>
              <a:gd name="adj2" fmla="val 50000"/>
            </a:avLst>
          </a:prstGeom>
          <a:solidFill>
            <a:srgbClr val="7570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pic>
        <p:nvPicPr>
          <p:cNvPr id="115" name="Google Shape;115;p16" descr="Image result for Completed data"/>
          <p:cNvPicPr preferRelativeResize="0"/>
          <p:nvPr/>
        </p:nvPicPr>
        <p:blipFill rotWithShape="1">
          <a:blip r:embed="rId4">
            <a:alphaModFix/>
          </a:blip>
          <a:srcRect t="22140" b="10975"/>
          <a:stretch/>
        </p:blipFill>
        <p:spPr>
          <a:xfrm>
            <a:off x="4653727" y="3706303"/>
            <a:ext cx="2089429" cy="1440000"/>
          </a:xfrm>
          <a:prstGeom prst="roundRect">
            <a:avLst>
              <a:gd name="adj" fmla="val 16667"/>
            </a:avLst>
          </a:prstGeom>
          <a:noFill/>
          <a:ln w="9525" cap="flat" cmpd="sng">
            <a:solidFill>
              <a:srgbClr val="5A5A5A"/>
            </a:solidFill>
            <a:prstDash val="solid"/>
            <a:round/>
            <a:headEnd type="none" w="sm" len="sm"/>
            <a:tailEnd type="none" w="sm" len="sm"/>
          </a:ln>
        </p:spPr>
      </p:pic>
      <p:sp>
        <p:nvSpPr>
          <p:cNvPr id="116" name="Google Shape;116;p16"/>
          <p:cNvSpPr txBox="1"/>
          <p:nvPr/>
        </p:nvSpPr>
        <p:spPr>
          <a:xfrm>
            <a:off x="5035601" y="5340492"/>
            <a:ext cx="1325684" cy="246221"/>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1600"/>
              <a:buFont typeface="Lato"/>
              <a:buNone/>
            </a:pPr>
            <a:r>
              <a:rPr lang="en-US" sz="1600" b="1" i="0" u="none" strike="noStrike" cap="none">
                <a:solidFill>
                  <a:schemeClr val="dk1"/>
                </a:solidFill>
                <a:latin typeface="Lato"/>
                <a:ea typeface="Lato"/>
                <a:cs typeface="Lato"/>
                <a:sym typeface="Lato"/>
              </a:rPr>
              <a:t>Compiled data</a:t>
            </a:r>
            <a:endParaRPr sz="2400" b="1" i="0" u="none" strike="noStrike" cap="none">
              <a:solidFill>
                <a:schemeClr val="dk1"/>
              </a:solidFill>
              <a:latin typeface="Lato"/>
              <a:ea typeface="Lato"/>
              <a:cs typeface="Lato"/>
              <a:sym typeface="Lato"/>
            </a:endParaRPr>
          </a:p>
        </p:txBody>
      </p:sp>
      <p:sp>
        <p:nvSpPr>
          <p:cNvPr id="117" name="Google Shape;117;p16"/>
          <p:cNvSpPr/>
          <p:nvPr/>
        </p:nvSpPr>
        <p:spPr>
          <a:xfrm>
            <a:off x="7237002" y="4241637"/>
            <a:ext cx="876300" cy="369332"/>
          </a:xfrm>
          <a:prstGeom prst="rightArrow">
            <a:avLst>
              <a:gd name="adj1" fmla="val 50000"/>
              <a:gd name="adj2" fmla="val 50000"/>
            </a:avLst>
          </a:prstGeom>
          <a:solidFill>
            <a:srgbClr val="7570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118" name="Google Shape;118;p16"/>
          <p:cNvSpPr txBox="1"/>
          <p:nvPr/>
        </p:nvSpPr>
        <p:spPr>
          <a:xfrm>
            <a:off x="9692085" y="5340492"/>
            <a:ext cx="760210" cy="246221"/>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1600"/>
              <a:buFont typeface="Lato"/>
              <a:buNone/>
            </a:pPr>
            <a:r>
              <a:rPr lang="en-US" sz="1600" b="1" i="0" u="none" strike="noStrike" cap="none" dirty="0">
                <a:solidFill>
                  <a:schemeClr val="dk1"/>
                </a:solidFill>
                <a:latin typeface="Lato"/>
                <a:ea typeface="Lato"/>
                <a:cs typeface="Lato"/>
                <a:sym typeface="Lato"/>
              </a:rPr>
              <a:t>Insights</a:t>
            </a:r>
            <a:endParaRPr sz="2400" b="1" i="0" u="none" strike="noStrike" cap="none" dirty="0">
              <a:solidFill>
                <a:schemeClr val="dk1"/>
              </a:solidFill>
              <a:latin typeface="Lato"/>
              <a:ea typeface="Lato"/>
              <a:cs typeface="Lato"/>
              <a:sym typeface="Lato"/>
            </a:endParaRPr>
          </a:p>
        </p:txBody>
      </p:sp>
      <p:pic>
        <p:nvPicPr>
          <p:cNvPr id="119" name="Google Shape;119;p16" descr="Image result for data insights"/>
          <p:cNvPicPr preferRelativeResize="0"/>
          <p:nvPr/>
        </p:nvPicPr>
        <p:blipFill rotWithShape="1">
          <a:blip r:embed="rId5">
            <a:alphaModFix/>
          </a:blip>
          <a:srcRect/>
          <a:stretch/>
        </p:blipFill>
        <p:spPr>
          <a:xfrm>
            <a:off x="8607150" y="3706303"/>
            <a:ext cx="2880000" cy="1440000"/>
          </a:xfrm>
          <a:prstGeom prst="roundRect">
            <a:avLst>
              <a:gd name="adj" fmla="val 16667"/>
            </a:avLst>
          </a:prstGeom>
          <a:noFill/>
          <a:ln w="9525" cap="sq" cmpd="sng">
            <a:solidFill>
              <a:srgbClr val="5A5A5A"/>
            </a:solidFill>
            <a:prstDash val="solid"/>
            <a:miter lim="800000"/>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1">
                                            <p:txEl>
                                              <p:pRg st="0" end="0"/>
                                            </p:txEl>
                                          </p:spTgt>
                                        </p:tgtEl>
                                        <p:attrNameLst>
                                          <p:attrName>style.visibility</p:attrName>
                                        </p:attrNameLst>
                                      </p:cBhvr>
                                      <p:to>
                                        <p:strVal val="visible"/>
                                      </p:to>
                                    </p:set>
                                    <p:animEffect transition="in" filter="fade">
                                      <p:cBhvr>
                                        <p:cTn id="12" dur="500"/>
                                        <p:tgtEl>
                                          <p:spTgt spid="1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1">
                                            <p:txEl>
                                              <p:pRg st="1" end="1"/>
                                            </p:txEl>
                                          </p:spTgt>
                                        </p:tgtEl>
                                        <p:attrNameLst>
                                          <p:attrName>style.visibility</p:attrName>
                                        </p:attrNameLst>
                                      </p:cBhvr>
                                      <p:to>
                                        <p:strVal val="visible"/>
                                      </p:to>
                                    </p:set>
                                    <p:animEffect transition="in" filter="fade">
                                      <p:cBhvr>
                                        <p:cTn id="17" dur="500"/>
                                        <p:tgtEl>
                                          <p:spTgt spid="11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1">
                                            <p:txEl>
                                              <p:pRg st="2" end="2"/>
                                            </p:txEl>
                                          </p:spTgt>
                                        </p:tgtEl>
                                        <p:attrNameLst>
                                          <p:attrName>style.visibility</p:attrName>
                                        </p:attrNameLst>
                                      </p:cBhvr>
                                      <p:to>
                                        <p:strVal val="visible"/>
                                      </p:to>
                                    </p:set>
                                    <p:animEffect transition="in" filter="fade">
                                      <p:cBhvr>
                                        <p:cTn id="22" dur="500"/>
                                        <p:tgtEl>
                                          <p:spTgt spid="11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2"/>
                                        </p:tgtEl>
                                        <p:attrNameLst>
                                          <p:attrName>style.visibility</p:attrName>
                                        </p:attrNameLst>
                                      </p:cBhvr>
                                      <p:to>
                                        <p:strVal val="visible"/>
                                      </p:to>
                                    </p:set>
                                    <p:animEffect transition="in" filter="fade">
                                      <p:cBhvr>
                                        <p:cTn id="27" dur="500"/>
                                        <p:tgtEl>
                                          <p:spTgt spid="112"/>
                                        </p:tgtEl>
                                      </p:cBhvr>
                                    </p:animEffect>
                                  </p:childTnLst>
                                </p:cTn>
                              </p:par>
                              <p:par>
                                <p:cTn id="28" presetID="10" presetClass="entr" presetSubtype="0" fill="hold" nodeType="withEffect">
                                  <p:stCondLst>
                                    <p:cond delay="0"/>
                                  </p:stCondLst>
                                  <p:childTnLst>
                                    <p:set>
                                      <p:cBhvr>
                                        <p:cTn id="29" dur="1" fill="hold">
                                          <p:stCondLst>
                                            <p:cond delay="0"/>
                                          </p:stCondLst>
                                        </p:cTn>
                                        <p:tgtEl>
                                          <p:spTgt spid="113"/>
                                        </p:tgtEl>
                                        <p:attrNameLst>
                                          <p:attrName>style.visibility</p:attrName>
                                        </p:attrNameLst>
                                      </p:cBhvr>
                                      <p:to>
                                        <p:strVal val="visible"/>
                                      </p:to>
                                    </p:set>
                                    <p:animEffect transition="in" filter="fade">
                                      <p:cBhvr>
                                        <p:cTn id="30" dur="500"/>
                                        <p:tgtEl>
                                          <p:spTgt spid="113"/>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14"/>
                                        </p:tgtEl>
                                        <p:attrNameLst>
                                          <p:attrName>style.visibility</p:attrName>
                                        </p:attrNameLst>
                                      </p:cBhvr>
                                      <p:to>
                                        <p:strVal val="visible"/>
                                      </p:to>
                                    </p:set>
                                    <p:animEffect transition="in" filter="fade">
                                      <p:cBhvr>
                                        <p:cTn id="34" dur="500"/>
                                        <p:tgtEl>
                                          <p:spTgt spid="114"/>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115"/>
                                        </p:tgtEl>
                                        <p:attrNameLst>
                                          <p:attrName>style.visibility</p:attrName>
                                        </p:attrNameLst>
                                      </p:cBhvr>
                                      <p:to>
                                        <p:strVal val="visible"/>
                                      </p:to>
                                    </p:set>
                                    <p:animEffect transition="in" filter="fade">
                                      <p:cBhvr>
                                        <p:cTn id="38" dur="500"/>
                                        <p:tgtEl>
                                          <p:spTgt spid="115"/>
                                        </p:tgtEl>
                                      </p:cBhvr>
                                    </p:animEffect>
                                  </p:childTnLst>
                                </p:cTn>
                              </p:par>
                              <p:par>
                                <p:cTn id="39" presetID="10" presetClass="entr" presetSubtype="0" fill="hold" nodeType="withEffect">
                                  <p:stCondLst>
                                    <p:cond delay="0"/>
                                  </p:stCondLst>
                                  <p:childTnLst>
                                    <p:set>
                                      <p:cBhvr>
                                        <p:cTn id="40" dur="1" fill="hold">
                                          <p:stCondLst>
                                            <p:cond delay="0"/>
                                          </p:stCondLst>
                                        </p:cTn>
                                        <p:tgtEl>
                                          <p:spTgt spid="116"/>
                                        </p:tgtEl>
                                        <p:attrNameLst>
                                          <p:attrName>style.visibility</p:attrName>
                                        </p:attrNameLst>
                                      </p:cBhvr>
                                      <p:to>
                                        <p:strVal val="visible"/>
                                      </p:to>
                                    </p:set>
                                    <p:animEffect transition="in" filter="fade">
                                      <p:cBhvr>
                                        <p:cTn id="41" dur="500"/>
                                        <p:tgtEl>
                                          <p:spTgt spid="116"/>
                                        </p:tgtEl>
                                      </p:cBhvr>
                                    </p:animEffect>
                                  </p:childTnLst>
                                </p:cTn>
                              </p:par>
                            </p:childTnLst>
                          </p:cTn>
                        </p:par>
                        <p:par>
                          <p:cTn id="42" fill="hold">
                            <p:stCondLst>
                              <p:cond delay="1500"/>
                            </p:stCondLst>
                            <p:childTnLst>
                              <p:par>
                                <p:cTn id="43" presetID="10" presetClass="entr" presetSubtype="0" fill="hold" nodeType="afterEffect">
                                  <p:stCondLst>
                                    <p:cond delay="0"/>
                                  </p:stCondLst>
                                  <p:childTnLst>
                                    <p:set>
                                      <p:cBhvr>
                                        <p:cTn id="44" dur="1" fill="hold">
                                          <p:stCondLst>
                                            <p:cond delay="0"/>
                                          </p:stCondLst>
                                        </p:cTn>
                                        <p:tgtEl>
                                          <p:spTgt spid="117"/>
                                        </p:tgtEl>
                                        <p:attrNameLst>
                                          <p:attrName>style.visibility</p:attrName>
                                        </p:attrNameLst>
                                      </p:cBhvr>
                                      <p:to>
                                        <p:strVal val="visible"/>
                                      </p:to>
                                    </p:set>
                                    <p:animEffect transition="in" filter="fade">
                                      <p:cBhvr>
                                        <p:cTn id="45" dur="500"/>
                                        <p:tgtEl>
                                          <p:spTgt spid="117"/>
                                        </p:tgtEl>
                                      </p:cBhvr>
                                    </p:animEffect>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19"/>
                                        </p:tgtEl>
                                        <p:attrNameLst>
                                          <p:attrName>style.visibility</p:attrName>
                                        </p:attrNameLst>
                                      </p:cBhvr>
                                      <p:to>
                                        <p:strVal val="visible"/>
                                      </p:to>
                                    </p:set>
                                    <p:animEffect transition="in" filter="fade">
                                      <p:cBhvr>
                                        <p:cTn id="49" dur="500"/>
                                        <p:tgtEl>
                                          <p:spTgt spid="119"/>
                                        </p:tgtEl>
                                      </p:cBhvr>
                                    </p:animEffect>
                                  </p:childTnLst>
                                </p:cTn>
                              </p:par>
                              <p:par>
                                <p:cTn id="50" presetID="10" presetClass="entr" presetSubtype="0" fill="hold" nodeType="withEffect">
                                  <p:stCondLst>
                                    <p:cond delay="0"/>
                                  </p:stCondLst>
                                  <p:childTnLst>
                                    <p:set>
                                      <p:cBhvr>
                                        <p:cTn id="51" dur="1" fill="hold">
                                          <p:stCondLst>
                                            <p:cond delay="0"/>
                                          </p:stCondLst>
                                        </p:cTn>
                                        <p:tgtEl>
                                          <p:spTgt spid="118"/>
                                        </p:tgtEl>
                                        <p:attrNameLst>
                                          <p:attrName>style.visibility</p:attrName>
                                        </p:attrNameLst>
                                      </p:cBhvr>
                                      <p:to>
                                        <p:strVal val="visible"/>
                                      </p:to>
                                    </p:set>
                                    <p:animEffect transition="in" filter="fade">
                                      <p:cBhvr>
                                        <p:cTn id="52"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p:nvPr/>
        </p:nvSpPr>
        <p:spPr>
          <a:xfrm>
            <a:off x="1252220" y="204321"/>
            <a:ext cx="9687561" cy="461663"/>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Lato"/>
                <a:ea typeface="Lato"/>
                <a:cs typeface="Lato"/>
                <a:sym typeface="Lato"/>
              </a:rPr>
              <a:t>WHY DATA VISUALISATION ?</a:t>
            </a:r>
            <a:endParaRPr sz="2400" b="0" i="0" u="none" strike="noStrike" cap="none">
              <a:solidFill>
                <a:srgbClr val="000000"/>
              </a:solidFill>
              <a:latin typeface="Lato"/>
              <a:ea typeface="Lato"/>
              <a:cs typeface="Lato"/>
              <a:sym typeface="Lato"/>
            </a:endParaRPr>
          </a:p>
        </p:txBody>
      </p:sp>
      <p:pic>
        <p:nvPicPr>
          <p:cNvPr id="125" name="Google Shape;125;p17"/>
          <p:cNvPicPr preferRelativeResize="0"/>
          <p:nvPr/>
        </p:nvPicPr>
        <p:blipFill rotWithShape="1">
          <a:blip r:embed="rId3">
            <a:alphaModFix/>
          </a:blip>
          <a:srcRect l="11971" t="6961" r="11970"/>
          <a:stretch/>
        </p:blipFill>
        <p:spPr>
          <a:xfrm>
            <a:off x="4231671" y="1621993"/>
            <a:ext cx="3728659" cy="4561190"/>
          </a:xfrm>
          <a:prstGeom prst="rect">
            <a:avLst/>
          </a:prstGeom>
          <a:noFill/>
          <a:ln>
            <a:noFill/>
          </a:ln>
        </p:spPr>
      </p:pic>
      <p:sp>
        <p:nvSpPr>
          <p:cNvPr id="126" name="Google Shape;126;p17"/>
          <p:cNvSpPr/>
          <p:nvPr/>
        </p:nvSpPr>
        <p:spPr>
          <a:xfrm>
            <a:off x="3740347" y="1392702"/>
            <a:ext cx="4711306" cy="4784880"/>
          </a:xfrm>
          <a:prstGeom prst="roundRect">
            <a:avLst>
              <a:gd name="adj" fmla="val 3765"/>
            </a:avLst>
          </a:prstGeom>
          <a:noFill/>
          <a:ln w="28575" cap="flat" cmpd="sng">
            <a:solidFill>
              <a:srgbClr val="5A5A5A"/>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400"/>
              </a:spcBef>
              <a:spcAft>
                <a:spcPts val="400"/>
              </a:spcAft>
              <a:buClr>
                <a:srgbClr val="EE283C"/>
              </a:buClr>
              <a:buSzPts val="2000"/>
              <a:buFont typeface="Arial"/>
              <a:buNone/>
            </a:pPr>
            <a:endParaRPr sz="2000" b="0" i="0" u="none" strike="noStrike" cap="none">
              <a:solidFill>
                <a:srgbClr val="000000"/>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fade">
                                      <p:cBhvr>
                                        <p:cTn id="7" dur="500"/>
                                        <p:tgtEl>
                                          <p:spTgt spid="1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6"/>
                                        </p:tgtEl>
                                        <p:attrNameLst>
                                          <p:attrName>style.visibility</p:attrName>
                                        </p:attrNameLst>
                                      </p:cBhvr>
                                      <p:to>
                                        <p:strVal val="visible"/>
                                      </p:to>
                                    </p:set>
                                    <p:animEffect transition="in" filter="fade">
                                      <p:cBhvr>
                                        <p:cTn id="12" dur="500"/>
                                        <p:tgtEl>
                                          <p:spTgt spid="12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25"/>
                                        </p:tgtEl>
                                        <p:attrNameLst>
                                          <p:attrName>style.visibility</p:attrName>
                                        </p:attrNameLst>
                                      </p:cBhvr>
                                      <p:to>
                                        <p:strVal val="visible"/>
                                      </p:to>
                                    </p:set>
                                    <p:animEffect transition="in" filter="fade">
                                      <p:cBhvr>
                                        <p:cTn id="16"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8"/>
          <p:cNvSpPr/>
          <p:nvPr/>
        </p:nvSpPr>
        <p:spPr>
          <a:xfrm>
            <a:off x="704850" y="981585"/>
            <a:ext cx="10782300" cy="4894830"/>
          </a:xfrm>
          <a:prstGeom prst="roundRect">
            <a:avLst>
              <a:gd name="adj" fmla="val 2855"/>
            </a:avLst>
          </a:prstGeom>
          <a:noFill/>
          <a:ln w="28575" cap="flat" cmpd="sng">
            <a:solidFill>
              <a:srgbClr val="F4AB35"/>
            </a:solidFill>
            <a:prstDash val="solid"/>
            <a:round/>
            <a:headEnd type="none" w="sm" len="sm"/>
            <a:tailEnd type="none" w="sm" len="sm"/>
          </a:ln>
        </p:spPr>
        <p:txBody>
          <a:bodyPr spcFirstLastPara="1" wrap="square" lIns="45700" tIns="45700" rIns="45700" bIns="45700" anchor="t" anchorCtr="0">
            <a:noAutofit/>
          </a:bodyPr>
          <a:lstStyle/>
          <a:p>
            <a:pPr marL="360000" marR="0" lvl="0" indent="-360000" algn="l" rtl="0">
              <a:lnSpc>
                <a:spcPct val="100000"/>
              </a:lnSpc>
              <a:spcBef>
                <a:spcPts val="400"/>
              </a:spcBef>
              <a:spcAft>
                <a:spcPts val="400"/>
              </a:spcAft>
              <a:buClr>
                <a:srgbClr val="EE283C"/>
              </a:buClr>
              <a:buSzPts val="2000"/>
              <a:buFont typeface="Noto Sans Symbols"/>
              <a:buChar char="🞆"/>
            </a:pPr>
            <a:r>
              <a:rPr lang="en-US" sz="2000" b="0" i="0" u="none" strike="noStrike" cap="none">
                <a:solidFill>
                  <a:srgbClr val="000000"/>
                </a:solidFill>
                <a:latin typeface="Lato"/>
                <a:ea typeface="Lato"/>
                <a:cs typeface="Lato"/>
                <a:sym typeface="Lato"/>
              </a:rPr>
              <a:t>The </a:t>
            </a:r>
            <a:r>
              <a:rPr lang="en-US" sz="2000" b="1" i="0" u="none" strike="noStrike" cap="none">
                <a:solidFill>
                  <a:srgbClr val="EE283C"/>
                </a:solidFill>
                <a:latin typeface="Lato"/>
                <a:ea typeface="Lato"/>
                <a:cs typeface="Lato"/>
                <a:sym typeface="Lato"/>
              </a:rPr>
              <a:t>textual</a:t>
            </a:r>
            <a:r>
              <a:rPr lang="en-US" sz="2000" b="0" i="0" u="none" strike="noStrike" cap="none">
                <a:solidFill>
                  <a:srgbClr val="000000"/>
                </a:solidFill>
                <a:latin typeface="Lato"/>
                <a:ea typeface="Lato"/>
                <a:cs typeface="Lato"/>
                <a:sym typeface="Lato"/>
              </a:rPr>
              <a:t> nature of data can be improvised by adding </a:t>
            </a:r>
            <a:r>
              <a:rPr lang="en-US" sz="2000" b="1" i="0" u="none" strike="noStrike" cap="none">
                <a:solidFill>
                  <a:srgbClr val="EE283C"/>
                </a:solidFill>
                <a:latin typeface="Lato"/>
                <a:ea typeface="Lato"/>
                <a:cs typeface="Lato"/>
                <a:sym typeface="Lato"/>
              </a:rPr>
              <a:t>visualisation</a:t>
            </a:r>
            <a:r>
              <a:rPr lang="en-US" sz="2000" b="0" i="0" u="none" strike="noStrike" cap="none">
                <a:solidFill>
                  <a:srgbClr val="000000"/>
                </a:solidFill>
                <a:latin typeface="Lato"/>
                <a:ea typeface="Lato"/>
                <a:cs typeface="Lato"/>
                <a:sym typeface="Lato"/>
              </a:rPr>
              <a:t> methods.</a:t>
            </a:r>
            <a:endParaRPr sz="1400" b="0" i="0" u="none" strike="noStrike" cap="none">
              <a:solidFill>
                <a:srgbClr val="000000"/>
              </a:solidFill>
              <a:latin typeface="Arial"/>
              <a:ea typeface="Arial"/>
              <a:cs typeface="Arial"/>
              <a:sym typeface="Arial"/>
            </a:endParaRPr>
          </a:p>
        </p:txBody>
      </p:sp>
      <p:pic>
        <p:nvPicPr>
          <p:cNvPr id="132" name="Google Shape;132;p18" descr="Related image"/>
          <p:cNvPicPr preferRelativeResize="0"/>
          <p:nvPr/>
        </p:nvPicPr>
        <p:blipFill rotWithShape="1">
          <a:blip r:embed="rId3">
            <a:alphaModFix/>
          </a:blip>
          <a:srcRect/>
          <a:stretch/>
        </p:blipFill>
        <p:spPr>
          <a:xfrm>
            <a:off x="2292668" y="1716679"/>
            <a:ext cx="7606665" cy="3803333"/>
          </a:xfrm>
          <a:prstGeom prst="roundRect">
            <a:avLst>
              <a:gd name="adj" fmla="val 7313"/>
            </a:avLst>
          </a:prstGeom>
          <a:noFill/>
          <a:ln w="28575" cap="sq" cmpd="sng">
            <a:solidFill>
              <a:srgbClr val="757070"/>
            </a:solidFill>
            <a:prstDash val="solid"/>
            <a:miter lim="800000"/>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1">
                                            <p:txEl>
                                              <p:pRg st="0" end="0"/>
                                            </p:txEl>
                                          </p:spTgt>
                                        </p:tgtEl>
                                        <p:attrNameLst>
                                          <p:attrName>style.visibility</p:attrName>
                                        </p:attrNameLst>
                                      </p:cBhvr>
                                      <p:to>
                                        <p:strVal val="visible"/>
                                      </p:to>
                                    </p:set>
                                    <p:animEffect transition="in" filter="fade">
                                      <p:cBhvr>
                                        <p:cTn id="7" dur="500"/>
                                        <p:tgtEl>
                                          <p:spTgt spid="1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9"/>
          <p:cNvSpPr txBox="1"/>
          <p:nvPr/>
        </p:nvSpPr>
        <p:spPr>
          <a:xfrm>
            <a:off x="1252220" y="204321"/>
            <a:ext cx="9687561" cy="461663"/>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Lato"/>
                <a:ea typeface="Lato"/>
                <a:cs typeface="Lato"/>
                <a:sym typeface="Lato"/>
              </a:rPr>
              <a:t>HUMANS ARE GOOD AT UNDERSTANDING VISUAL PATTERNS</a:t>
            </a:r>
            <a:endParaRPr sz="2400" b="0" i="0" u="none" strike="noStrike" cap="none">
              <a:solidFill>
                <a:srgbClr val="000000"/>
              </a:solidFill>
              <a:latin typeface="Lato"/>
              <a:ea typeface="Lato"/>
              <a:cs typeface="Lato"/>
              <a:sym typeface="Lato"/>
            </a:endParaRPr>
          </a:p>
        </p:txBody>
      </p:sp>
      <p:sp>
        <p:nvSpPr>
          <p:cNvPr id="138" name="Google Shape;138;p19"/>
          <p:cNvSpPr/>
          <p:nvPr/>
        </p:nvSpPr>
        <p:spPr>
          <a:xfrm>
            <a:off x="1505498" y="1392702"/>
            <a:ext cx="9181004" cy="4784880"/>
          </a:xfrm>
          <a:prstGeom prst="roundRect">
            <a:avLst>
              <a:gd name="adj" fmla="val 3765"/>
            </a:avLst>
          </a:prstGeom>
          <a:noFill/>
          <a:ln w="28575" cap="flat" cmpd="sng">
            <a:solidFill>
              <a:srgbClr val="F4AB35"/>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400"/>
              </a:spcBef>
              <a:spcAft>
                <a:spcPts val="400"/>
              </a:spcAft>
              <a:buClr>
                <a:srgbClr val="EE283C"/>
              </a:buClr>
              <a:buSzPts val="2000"/>
              <a:buFont typeface="Arial"/>
              <a:buNone/>
            </a:pPr>
            <a:endParaRPr sz="2000" b="0" i="0" u="none" strike="noStrike" cap="none">
              <a:solidFill>
                <a:srgbClr val="000000"/>
              </a:solidFill>
              <a:latin typeface="Lato"/>
              <a:ea typeface="Lato"/>
              <a:cs typeface="Lato"/>
              <a:sym typeface="Lato"/>
            </a:endParaRPr>
          </a:p>
        </p:txBody>
      </p:sp>
      <p:pic>
        <p:nvPicPr>
          <p:cNvPr id="139" name="Google Shape;139;p19" descr="Image result for data visualisation CHANGES IN DATA"/>
          <p:cNvPicPr preferRelativeResize="0"/>
          <p:nvPr/>
        </p:nvPicPr>
        <p:blipFill rotWithShape="1">
          <a:blip r:embed="rId3">
            <a:alphaModFix/>
          </a:blip>
          <a:srcRect/>
          <a:stretch/>
        </p:blipFill>
        <p:spPr>
          <a:xfrm>
            <a:off x="1698054" y="1607142"/>
            <a:ext cx="8795893" cy="4356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fade">
                                      <p:cBhvr>
                                        <p:cTn id="7" dur="500"/>
                                        <p:tgtEl>
                                          <p:spTgt spid="1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8"/>
                                        </p:tgtEl>
                                        <p:attrNameLst>
                                          <p:attrName>style.visibility</p:attrName>
                                        </p:attrNameLst>
                                      </p:cBhvr>
                                      <p:to>
                                        <p:strVal val="visible"/>
                                      </p:to>
                                    </p:set>
                                    <p:animEffect transition="in" filter="fade">
                                      <p:cBhvr>
                                        <p:cTn id="12" dur="500"/>
                                        <p:tgtEl>
                                          <p:spTgt spid="138"/>
                                        </p:tgtEl>
                                      </p:cBhvr>
                                    </p:animEffect>
                                  </p:childTnLst>
                                </p:cTn>
                              </p:par>
                              <p:par>
                                <p:cTn id="13" presetID="10" presetClass="entr" presetSubtype="0" fill="hold" nodeType="withEffect">
                                  <p:stCondLst>
                                    <p:cond delay="0"/>
                                  </p:stCondLst>
                                  <p:childTnLst>
                                    <p:set>
                                      <p:cBhvr>
                                        <p:cTn id="14" dur="1" fill="hold">
                                          <p:stCondLst>
                                            <p:cond delay="0"/>
                                          </p:stCondLst>
                                        </p:cTn>
                                        <p:tgtEl>
                                          <p:spTgt spid="139"/>
                                        </p:tgtEl>
                                        <p:attrNameLst>
                                          <p:attrName>style.visibility</p:attrName>
                                        </p:attrNameLst>
                                      </p:cBhvr>
                                      <p:to>
                                        <p:strVal val="visible"/>
                                      </p:to>
                                    </p:set>
                                    <p:animEffect transition="in" filter="fade">
                                      <p:cBhvr>
                                        <p:cTn id="15"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0"/>
          <p:cNvSpPr txBox="1"/>
          <p:nvPr/>
        </p:nvSpPr>
        <p:spPr>
          <a:xfrm>
            <a:off x="1252220" y="204321"/>
            <a:ext cx="9687561" cy="461663"/>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Lato"/>
                <a:ea typeface="Lato"/>
                <a:cs typeface="Lato"/>
                <a:sym typeface="Lato"/>
              </a:rPr>
              <a:t>WHAT INSIGHTS CAN YOU GET FROM THE TEXT GIVEN BELOW?</a:t>
            </a:r>
            <a:endParaRPr sz="2400" b="0" i="0" u="none" strike="noStrike" cap="none">
              <a:solidFill>
                <a:srgbClr val="000000"/>
              </a:solidFill>
              <a:latin typeface="Lato"/>
              <a:ea typeface="Lato"/>
              <a:cs typeface="Lato"/>
              <a:sym typeface="Lato"/>
            </a:endParaRPr>
          </a:p>
        </p:txBody>
      </p:sp>
      <p:sp>
        <p:nvSpPr>
          <p:cNvPr id="145" name="Google Shape;145;p20"/>
          <p:cNvSpPr/>
          <p:nvPr/>
        </p:nvSpPr>
        <p:spPr>
          <a:xfrm>
            <a:off x="1505498" y="1392702"/>
            <a:ext cx="9181004" cy="4784880"/>
          </a:xfrm>
          <a:prstGeom prst="roundRect">
            <a:avLst>
              <a:gd name="adj" fmla="val 3765"/>
            </a:avLst>
          </a:prstGeom>
          <a:noFill/>
          <a:ln w="28575" cap="flat" cmpd="sng">
            <a:solidFill>
              <a:srgbClr val="F4AB35"/>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400"/>
              </a:spcBef>
              <a:spcAft>
                <a:spcPts val="400"/>
              </a:spcAft>
              <a:buClr>
                <a:srgbClr val="EE283C"/>
              </a:buClr>
              <a:buSzPts val="2000"/>
              <a:buFont typeface="Arial"/>
              <a:buNone/>
            </a:pPr>
            <a:endParaRPr sz="2000" b="0" i="0" u="none" strike="noStrike" cap="none">
              <a:solidFill>
                <a:srgbClr val="000000"/>
              </a:solidFill>
              <a:latin typeface="Lato"/>
              <a:ea typeface="Lato"/>
              <a:cs typeface="Lato"/>
              <a:sym typeface="Lato"/>
            </a:endParaRPr>
          </a:p>
        </p:txBody>
      </p:sp>
      <p:pic>
        <p:nvPicPr>
          <p:cNvPr id="146" name="Google Shape;146;p20" descr="Image result for A Research on Mobile phone use"/>
          <p:cNvPicPr preferRelativeResize="0"/>
          <p:nvPr/>
        </p:nvPicPr>
        <p:blipFill rotWithShape="1">
          <a:blip r:embed="rId3">
            <a:alphaModFix/>
          </a:blip>
          <a:srcRect l="5629" t="36007" r="5629" b="22434"/>
          <a:stretch/>
        </p:blipFill>
        <p:spPr>
          <a:xfrm>
            <a:off x="1660201" y="1700199"/>
            <a:ext cx="8871598" cy="416988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500"/>
                                        <p:tgtEl>
                                          <p:spTgt spid="1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5"/>
                                        </p:tgtEl>
                                        <p:attrNameLst>
                                          <p:attrName>style.visibility</p:attrName>
                                        </p:attrNameLst>
                                      </p:cBhvr>
                                      <p:to>
                                        <p:strVal val="visible"/>
                                      </p:to>
                                    </p:set>
                                    <p:animEffect transition="in" filter="fade">
                                      <p:cBhvr>
                                        <p:cTn id="12" dur="500"/>
                                        <p:tgtEl>
                                          <p:spTgt spid="145"/>
                                        </p:tgtEl>
                                      </p:cBhvr>
                                    </p:animEffect>
                                  </p:childTnLst>
                                </p:cTn>
                              </p:par>
                              <p:par>
                                <p:cTn id="13" presetID="10" presetClass="entr" presetSubtype="0" fill="hold" nodeType="withEffect">
                                  <p:stCondLst>
                                    <p:cond delay="0"/>
                                  </p:stCondLst>
                                  <p:childTnLst>
                                    <p:set>
                                      <p:cBhvr>
                                        <p:cTn id="14" dur="1" fill="hold">
                                          <p:stCondLst>
                                            <p:cond delay="0"/>
                                          </p:stCondLst>
                                        </p:cTn>
                                        <p:tgtEl>
                                          <p:spTgt spid="146"/>
                                        </p:tgtEl>
                                        <p:attrNameLst>
                                          <p:attrName>style.visibility</p:attrName>
                                        </p:attrNameLst>
                                      </p:cBhvr>
                                      <p:to>
                                        <p:strVal val="visible"/>
                                      </p:to>
                                    </p:set>
                                    <p:animEffect transition="in" filter="fade">
                                      <p:cBhvr>
                                        <p:cTn id="15"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1"/>
          <p:cNvSpPr txBox="1"/>
          <p:nvPr/>
        </p:nvSpPr>
        <p:spPr>
          <a:xfrm>
            <a:off x="1252220" y="204321"/>
            <a:ext cx="9687561" cy="830995"/>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Lato"/>
                <a:ea typeface="Lato"/>
                <a:cs typeface="Lato"/>
                <a:sym typeface="Lato"/>
              </a:rPr>
              <a:t>WHAT INSIGHTS CAN YOU GET FROM</a:t>
            </a:r>
            <a:br>
              <a:rPr lang="en-US" sz="2400" b="0" i="0" u="none" strike="noStrike" cap="none">
                <a:solidFill>
                  <a:srgbClr val="000000"/>
                </a:solidFill>
                <a:latin typeface="Lato"/>
                <a:ea typeface="Lato"/>
                <a:cs typeface="Lato"/>
                <a:sym typeface="Lato"/>
              </a:rPr>
            </a:br>
            <a:r>
              <a:rPr lang="en-US" sz="2400" b="0" i="0" u="none" strike="noStrike" cap="none">
                <a:solidFill>
                  <a:srgbClr val="000000"/>
                </a:solidFill>
                <a:latin typeface="Lato"/>
                <a:ea typeface="Lato"/>
                <a:cs typeface="Lato"/>
                <a:sym typeface="Lato"/>
              </a:rPr>
              <a:t>THE CHARTS GIVEN BELOW?</a:t>
            </a:r>
            <a:endParaRPr sz="2400" b="0" i="0" u="none" strike="noStrike" cap="none">
              <a:solidFill>
                <a:srgbClr val="000000"/>
              </a:solidFill>
              <a:latin typeface="Lato"/>
              <a:ea typeface="Lato"/>
              <a:cs typeface="Lato"/>
              <a:sym typeface="Lato"/>
            </a:endParaRPr>
          </a:p>
        </p:txBody>
      </p:sp>
      <p:sp>
        <p:nvSpPr>
          <p:cNvPr id="152" name="Google Shape;152;p21"/>
          <p:cNvSpPr/>
          <p:nvPr/>
        </p:nvSpPr>
        <p:spPr>
          <a:xfrm>
            <a:off x="1505498" y="1392702"/>
            <a:ext cx="9181004" cy="4784880"/>
          </a:xfrm>
          <a:prstGeom prst="roundRect">
            <a:avLst>
              <a:gd name="adj" fmla="val 3765"/>
            </a:avLst>
          </a:prstGeom>
          <a:noFill/>
          <a:ln w="28575" cap="flat" cmpd="sng">
            <a:solidFill>
              <a:srgbClr val="F4AB35"/>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400"/>
              </a:spcBef>
              <a:spcAft>
                <a:spcPts val="400"/>
              </a:spcAft>
              <a:buClr>
                <a:srgbClr val="EE283C"/>
              </a:buClr>
              <a:buSzPts val="2000"/>
              <a:buFont typeface="Arial"/>
              <a:buNone/>
            </a:pPr>
            <a:endParaRPr sz="2000" b="0" i="0" u="none" strike="noStrike" cap="none">
              <a:solidFill>
                <a:srgbClr val="000000"/>
              </a:solidFill>
              <a:latin typeface="Lato"/>
              <a:ea typeface="Lato"/>
              <a:cs typeface="Lato"/>
              <a:sym typeface="Lato"/>
            </a:endParaRPr>
          </a:p>
        </p:txBody>
      </p:sp>
      <p:pic>
        <p:nvPicPr>
          <p:cNvPr id="153" name="Google Shape;153;p21" descr="Related image"/>
          <p:cNvPicPr preferRelativeResize="0"/>
          <p:nvPr/>
        </p:nvPicPr>
        <p:blipFill rotWithShape="1">
          <a:blip r:embed="rId3">
            <a:alphaModFix/>
          </a:blip>
          <a:srcRect t="1062" b="8024"/>
          <a:stretch/>
        </p:blipFill>
        <p:spPr>
          <a:xfrm>
            <a:off x="1777905" y="1606406"/>
            <a:ext cx="8636190" cy="435747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2"/>
                                        </p:tgtEl>
                                        <p:attrNameLst>
                                          <p:attrName>style.visibility</p:attrName>
                                        </p:attrNameLst>
                                      </p:cBhvr>
                                      <p:to>
                                        <p:strVal val="visible"/>
                                      </p:to>
                                    </p:set>
                                    <p:animEffect transition="in" filter="fade">
                                      <p:cBhvr>
                                        <p:cTn id="12" dur="500"/>
                                        <p:tgtEl>
                                          <p:spTgt spid="152"/>
                                        </p:tgtEl>
                                      </p:cBhvr>
                                    </p:animEffect>
                                  </p:childTnLst>
                                </p:cTn>
                              </p:par>
                              <p:par>
                                <p:cTn id="13" presetID="10" presetClass="entr" presetSubtype="0" fill="hold" nodeType="withEffect">
                                  <p:stCondLst>
                                    <p:cond delay="0"/>
                                  </p:stCondLst>
                                  <p:childTnLst>
                                    <p:set>
                                      <p:cBhvr>
                                        <p:cTn id="14" dur="1" fill="hold">
                                          <p:stCondLst>
                                            <p:cond delay="0"/>
                                          </p:stCondLst>
                                        </p:cTn>
                                        <p:tgtEl>
                                          <p:spTgt spid="153"/>
                                        </p:tgtEl>
                                        <p:attrNameLst>
                                          <p:attrName>style.visibility</p:attrName>
                                        </p:attrNameLst>
                                      </p:cBhvr>
                                      <p:to>
                                        <p:strVal val="visible"/>
                                      </p:to>
                                    </p:set>
                                    <p:animEffect transition="in" filter="fade">
                                      <p:cBhvr>
                                        <p:cTn id="15"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TotalTime>
  <Words>559</Words>
  <Application>Microsoft Office PowerPoint</Application>
  <PresentationFormat>Widescreen</PresentationFormat>
  <Paragraphs>79</Paragraphs>
  <Slides>27</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Calibri</vt:lpstr>
      <vt:lpstr>Lato</vt:lpstr>
      <vt:lpstr>Arial</vt:lpstr>
      <vt:lpstr>Noto Sans Symbols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Neeraj Ingle</cp:lastModifiedBy>
  <cp:revision>10</cp:revision>
  <dcterms:modified xsi:type="dcterms:W3CDTF">2020-12-07T08:19:30Z</dcterms:modified>
</cp:coreProperties>
</file>